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diagrams/drawing2.xml" ContentType="application/vnd.ms-office.drawingml.diagramDrawing+xml"/>
  <Override PartName="/ppt/slides/slide2.xml" ContentType="application/vnd.openxmlformats-officedocument.presentationml.slide+xml"/>
  <Override PartName="/ppt/diagrams/colors1.xml" ContentType="application/vnd.openxmlformats-officedocument.drawingml.diagramColors+xml"/>
  <Override PartName="/ppt/diagrams/drawing4.xml" ContentType="application/vnd.ms-office.drawingml.diagramDrawing+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diagrams/colors4.xml" ContentType="application/vnd.openxmlformats-officedocument.drawingml.diagramColors+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diagrams/data1.xml" ContentType="application/vnd.openxmlformats-officedocument.drawingml.diagramData+xml"/>
  <Override PartName="/ppt/diagrams/quickStyle3.xml" ContentType="application/vnd.openxmlformats-officedocument.drawingml.diagramStyle+xml"/>
  <Override PartName="/ppt/notesSlides/notesSlide7.xml" ContentType="application/vnd.openxmlformats-officedocument.presentationml.notesSlide+xml"/>
  <Override PartName="/ppt/notesSlides/notesSlide4.xml" ContentType="application/vnd.openxmlformats-officedocument.presentationml.notesSlide+xml"/>
  <Override PartName="/ppt/diagrams/layout4.xml" ContentType="application/vnd.openxmlformats-officedocument.drawingml.diagramLayout+xml"/>
  <Override PartName="/docProps/custom.xml" ContentType="application/vnd.openxmlformats-officedocument.custom-properties+xml"/>
  <Override PartName="/ppt/slides/slide13.xml" ContentType="application/vnd.openxmlformats-officedocument.presentationml.slide+xml"/>
  <Override PartName="/ppt/slides/slide14.xml" ContentType="application/vnd.openxmlformats-officedocument.presentationml.slide+xml"/>
  <Override PartName="/ppt/diagrams/drawing3.xml" ContentType="application/vnd.ms-office.drawingml.diagramDrawing+xml"/>
  <Override PartName="/ppt/diagrams/quickStyle4.xml" ContentType="application/vnd.openxmlformats-officedocument.drawingml.diagramStyl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diagrams/colors3.xml" ContentType="application/vnd.openxmlformats-officedocument.drawingml.diagramColors+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diagrams/data4.xml" ContentType="application/vnd.openxmlformats-officedocument.drawingml.diagramData+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commentAuthors.xml" ContentType="application/vnd.openxmlformats-officedocument.presentationml.commentAuthors+xml"/>
  <Override PartName="/ppt/slides/slide3.xml" ContentType="application/vnd.openxmlformats-officedocument.presentationml.slide+xml"/>
  <Override PartName="/ppt/slides/slide4.xml" ContentType="application/vnd.openxmlformats-officedocument.presentationml.slide+xml"/>
  <Default Extension="png" ContentType="image/png"/>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diagrams/layout3.xml" ContentType="application/vnd.openxmlformats-officedocument.drawingml.diagramLayout+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diagrams/data2.xml" ContentType="application/vnd.openxmlformats-officedocument.drawingml.diagramData+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62" r:id="rId2"/>
  </p:sldMasterIdLst>
  <p:notesMasterIdLst>
    <p:notesMasterId r:id="rId24"/>
  </p:notesMasterIdLst>
  <p:sldIdLst>
    <p:sldId id="279" r:id="rId3"/>
    <p:sldId id="280" r:id="rId4"/>
    <p:sldId id="281" r:id="rId5"/>
    <p:sldId id="256" r:id="rId6"/>
    <p:sldId id="257" r:id="rId7"/>
    <p:sldId id="261" r:id="rId8"/>
    <p:sldId id="260" r:id="rId9"/>
    <p:sldId id="262" r:id="rId10"/>
    <p:sldId id="266" r:id="rId11"/>
    <p:sldId id="269" r:id="rId12"/>
    <p:sldId id="263" r:id="rId13"/>
    <p:sldId id="259" r:id="rId14"/>
    <p:sldId id="264" r:id="rId15"/>
    <p:sldId id="272" r:id="rId16"/>
    <p:sldId id="273" r:id="rId17"/>
    <p:sldId id="274" r:id="rId18"/>
    <p:sldId id="275" r:id="rId19"/>
    <p:sldId id="276" r:id="rId20"/>
    <p:sldId id="277" r:id="rId21"/>
    <p:sldId id="278"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p="http://schemas.openxmlformats.org/presentationml/2006/main" xmlns:r="http://schemas.openxmlformats.org/officeDocument/2006/relationships" xmlns:a="http://schemas.openxmlformats.org/drawingml/2006/main" xmlns="">
        <p14:section name="Default Section" id="{40CEE6DA-7EDB-4119-A62C-9FA921F046D8}">
          <p14:sldIdLst>
            <p14:sldId id="279"/>
            <p14:sldId id="280"/>
            <p14:sldId id="281"/>
            <p14:sldId id="256"/>
            <p14:sldId id="257"/>
            <p14:sldId id="261"/>
            <p14:sldId id="260"/>
            <p14:sldId id="262"/>
            <p14:sldId id="266"/>
            <p14:sldId id="269"/>
            <p14:sldId id="263"/>
            <p14:sldId id="259"/>
            <p14:sldId id="264"/>
            <p14:sldId id="272"/>
            <p14:sldId id="273"/>
            <p14:sldId id="274"/>
            <p14:sldId id="275"/>
            <p14:sldId id="276"/>
            <p14:sldId id="277"/>
            <p14:sldId id="278"/>
            <p14:sldId id="282"/>
          </p14:sldIdLst>
        </p14:section>
        <p14:section name="Untitled Section" id="{65D5C73E-A28C-49EF-8889-12A40AD66B50}">
          <p14:sldIdLst/>
        </p14:section>
        <p14:section name="Untitled Section" id="{0F53CDEB-0481-42D5-9769-06D27B832407}">
          <p14:sldIdLst/>
        </p14:section>
        <p14:section name="Untitled Section" id="{796DCBA1-42E6-4F0E-8AFE-7508001B7838}">
          <p14:sldIdLst/>
        </p14:section>
      </p14:section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Wyle E Cyote" initials="sk" lastIdx="4"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FF"/>
    <a:srgbClr val="DDDDDD"/>
    <a:srgbClr val="CFBFBF"/>
    <a:srgbClr val="ABE2E3"/>
    <a:srgbClr val="F1F3F3"/>
    <a:srgbClr val="1E1C44"/>
    <a:srgbClr val="6E0221"/>
    <a:srgbClr val="E1E3E2"/>
    <a:srgbClr val="0F1806"/>
    <a:srgbClr val="460046"/>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2" autoAdjust="0"/>
    <p:restoredTop sz="86934" autoAdjust="0"/>
  </p:normalViewPr>
  <p:slideViewPr>
    <p:cSldViewPr>
      <p:cViewPr>
        <p:scale>
          <a:sx n="80" d="100"/>
          <a:sy n="80" d="100"/>
        </p:scale>
        <p:origin x="-1904" y="-10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214"/>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5.xml"/><Relationship Id="rId1" Type="http://schemas.openxmlformats.org/officeDocument/2006/relationships/customXml" Target="../customXml/item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presProps" Target="presProps.xml"/><Relationship Id="rId14" Type="http://schemas.openxmlformats.org/officeDocument/2006/relationships/slide" Target="slides/slide12.xml"/><Relationship Id="rId23" Type="http://schemas.openxmlformats.org/officeDocument/2006/relationships/slide" Target="slides/slide21.xml"/><Relationship Id="rId4" Type="http://schemas.openxmlformats.org/officeDocument/2006/relationships/slide" Target="slides/slide2.xml"/><Relationship Id="rId28" Type="http://schemas.openxmlformats.org/officeDocument/2006/relationships/viewProps" Target="viewProps.xml"/><Relationship Id="rId26" Type="http://schemas.openxmlformats.org/officeDocument/2006/relationships/commentAuthors" Target="commentAuthors.xml"/><Relationship Id="rId30" Type="http://schemas.openxmlformats.org/officeDocument/2006/relationships/tableStyles" Target="tableStyles.xml"/><Relationship Id="rId11" Type="http://schemas.openxmlformats.org/officeDocument/2006/relationships/slide" Target="slides/slide9.xml"/><Relationship Id="rId29" Type="http://schemas.openxmlformats.org/officeDocument/2006/relationships/theme" Target="theme/theme1.xml"/><Relationship Id="rId6" Type="http://schemas.openxmlformats.org/officeDocument/2006/relationships/slide" Target="slides/slide4.xml"/><Relationship Id="rId16" Type="http://schemas.openxmlformats.org/officeDocument/2006/relationships/slide" Target="slides/slide14.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73759-19C9-4121-B863-A3A97163675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79116137-6F9E-4425-ADFB-832274C41631}">
      <dgm:prSet phldrT="[Text]" custT="1"/>
      <dgm:spPr/>
      <dgm:t>
        <a:bodyPr/>
        <a:lstStyle/>
        <a:p>
          <a:pPr algn="r"/>
          <a:r>
            <a:rPr lang="en-US" sz="1500" dirty="0" smtClean="0">
              <a:solidFill>
                <a:schemeClr val="accent3">
                  <a:lumMod val="20000"/>
                  <a:lumOff val="80000"/>
                </a:schemeClr>
              </a:solidFill>
              <a:latin typeface="Arial Narrow" pitchFamily="34" charset="0"/>
            </a:rPr>
            <a:t>By creating  this illegal trade traffic while authorities choose to allow it to go on, the IRI is influencing US policy from afar, and bypassing any oversight, period. </a:t>
          </a:r>
          <a:endParaRPr lang="en-US" sz="1500" dirty="0">
            <a:solidFill>
              <a:schemeClr val="accent3">
                <a:lumMod val="20000"/>
                <a:lumOff val="80000"/>
              </a:schemeClr>
            </a:solidFill>
            <a:latin typeface="Arial Narrow" pitchFamily="34" charset="0"/>
          </a:endParaRPr>
        </a:p>
      </dgm:t>
    </dgm:pt>
    <dgm:pt modelId="{D30B6AD7-AC81-4BCF-91AB-D3D6D0AD99E7}" type="parTrans" cxnId="{5553D153-7E48-4107-84D8-1F8ABEAB7159}">
      <dgm:prSet/>
      <dgm:spPr/>
      <dgm:t>
        <a:bodyPr/>
        <a:lstStyle/>
        <a:p>
          <a:endParaRPr lang="en-US"/>
        </a:p>
      </dgm:t>
    </dgm:pt>
    <dgm:pt modelId="{D8970022-A656-4D67-B214-0C6C68907C41}" type="sibTrans" cxnId="{5553D153-7E48-4107-84D8-1F8ABEAB7159}">
      <dgm:prSet/>
      <dgm:spPr/>
      <dgm:t>
        <a:bodyPr/>
        <a:lstStyle/>
        <a:p>
          <a:endParaRPr lang="en-US"/>
        </a:p>
      </dgm:t>
    </dgm:pt>
    <dgm:pt modelId="{15BE846E-73A5-43D0-8247-5819B5072D46}">
      <dgm:prSet phldrT="[Text]" custT="1"/>
      <dgm:spPr/>
      <dgm:t>
        <a:bodyPr/>
        <a:lstStyle/>
        <a:p>
          <a:pPr algn="l"/>
          <a:r>
            <a:rPr lang="en-US" sz="1400" dirty="0" smtClean="0"/>
            <a:t>Consular services in a country where no diplomatic relations exist.</a:t>
          </a:r>
        </a:p>
        <a:p>
          <a:pPr algn="l"/>
          <a:r>
            <a:rPr lang="en-US" sz="1400" dirty="0" smtClean="0"/>
            <a:t>No public statement has yet been made,  although there may indeed have been such talk in any one or multiple “Family Gatherings” either at Amu’s  house or </a:t>
          </a:r>
          <a:r>
            <a:rPr lang="en-US" sz="1400" dirty="0" err="1" smtClean="0"/>
            <a:t>Da’i</a:t>
          </a:r>
          <a:r>
            <a:rPr lang="en-US" sz="1400" dirty="0" smtClean="0"/>
            <a:t> place. That is all speculation,  of course.</a:t>
          </a:r>
          <a:endParaRPr lang="en-US" sz="1400" dirty="0"/>
        </a:p>
      </dgm:t>
    </dgm:pt>
    <dgm:pt modelId="{3A785DC6-2D50-46D5-B3B1-052460971B90}" type="parTrans" cxnId="{A56003AE-6533-4749-8485-1C5AE54817F4}">
      <dgm:prSet/>
      <dgm:spPr/>
      <dgm:t>
        <a:bodyPr/>
        <a:lstStyle/>
        <a:p>
          <a:endParaRPr lang="en-US"/>
        </a:p>
      </dgm:t>
    </dgm:pt>
    <dgm:pt modelId="{B3BF197D-E311-4E72-88D7-2261F0583C9D}" type="sibTrans" cxnId="{A56003AE-6533-4749-8485-1C5AE54817F4}">
      <dgm:prSet/>
      <dgm:spPr/>
      <dgm:t>
        <a:bodyPr/>
        <a:lstStyle/>
        <a:p>
          <a:endParaRPr lang="en-US"/>
        </a:p>
      </dgm:t>
    </dgm:pt>
    <dgm:pt modelId="{ED844324-B25E-4C1F-BA41-A4E5D14D2DEB}" type="pres">
      <dgm:prSet presAssocID="{0E173759-19C9-4121-B863-A3A97163675A}" presName="compositeShape" presStyleCnt="0">
        <dgm:presLayoutVars>
          <dgm:chMax val="2"/>
          <dgm:dir/>
          <dgm:resizeHandles val="exact"/>
        </dgm:presLayoutVars>
      </dgm:prSet>
      <dgm:spPr/>
      <dgm:t>
        <a:bodyPr/>
        <a:lstStyle/>
        <a:p>
          <a:endParaRPr lang="en-US"/>
        </a:p>
      </dgm:t>
    </dgm:pt>
    <dgm:pt modelId="{9361A7A4-C3AD-4ED4-94ED-923943AD1240}" type="pres">
      <dgm:prSet presAssocID="{0E173759-19C9-4121-B863-A3A97163675A}" presName="divider" presStyleLbl="fgShp" presStyleIdx="0" presStyleCnt="1"/>
      <dgm:spPr/>
    </dgm:pt>
    <dgm:pt modelId="{54EBECA3-5E24-475C-86EF-CA1BD201B8CB}" type="pres">
      <dgm:prSet presAssocID="{79116137-6F9E-4425-ADFB-832274C41631}" presName="downArrow" presStyleLbl="node1" presStyleIdx="0" presStyleCnt="2"/>
      <dgm:spPr/>
    </dgm:pt>
    <dgm:pt modelId="{ECC055F3-A2E8-4977-A57A-855B590A4277}" type="pres">
      <dgm:prSet presAssocID="{79116137-6F9E-4425-ADFB-832274C41631}" presName="downArrowText" presStyleLbl="revTx" presStyleIdx="0" presStyleCnt="2" custScaleX="169929" custScaleY="97057" custLinFactNeighborY="9184">
        <dgm:presLayoutVars>
          <dgm:bulletEnabled val="1"/>
        </dgm:presLayoutVars>
      </dgm:prSet>
      <dgm:spPr/>
      <dgm:t>
        <a:bodyPr/>
        <a:lstStyle/>
        <a:p>
          <a:endParaRPr lang="en-US"/>
        </a:p>
      </dgm:t>
    </dgm:pt>
    <dgm:pt modelId="{4198BC57-8FA9-47DE-B943-82106A27319B}" type="pres">
      <dgm:prSet presAssocID="{15BE846E-73A5-43D0-8247-5819B5072D46}" presName="upArrow" presStyleLbl="node1" presStyleIdx="1" presStyleCnt="2"/>
      <dgm:spPr/>
    </dgm:pt>
    <dgm:pt modelId="{328D957E-F9EE-4A5F-8184-BF42261A2DD3}" type="pres">
      <dgm:prSet presAssocID="{15BE846E-73A5-43D0-8247-5819B5072D46}" presName="upArrowText" presStyleLbl="revTx" presStyleIdx="1" presStyleCnt="2" custScaleX="218823" custScaleY="114850" custLinFactNeighborX="6643" custLinFactNeighborY="-4592">
        <dgm:presLayoutVars>
          <dgm:bulletEnabled val="1"/>
        </dgm:presLayoutVars>
      </dgm:prSet>
      <dgm:spPr/>
      <dgm:t>
        <a:bodyPr/>
        <a:lstStyle/>
        <a:p>
          <a:endParaRPr lang="en-US"/>
        </a:p>
      </dgm:t>
    </dgm:pt>
  </dgm:ptLst>
  <dgm:cxnLst>
    <dgm:cxn modelId="{5553D153-7E48-4107-84D8-1F8ABEAB7159}" srcId="{0E173759-19C9-4121-B863-A3A97163675A}" destId="{79116137-6F9E-4425-ADFB-832274C41631}" srcOrd="0" destOrd="0" parTransId="{D30B6AD7-AC81-4BCF-91AB-D3D6D0AD99E7}" sibTransId="{D8970022-A656-4D67-B214-0C6C68907C41}"/>
    <dgm:cxn modelId="{A56003AE-6533-4749-8485-1C5AE54817F4}" srcId="{0E173759-19C9-4121-B863-A3A97163675A}" destId="{15BE846E-73A5-43D0-8247-5819B5072D46}" srcOrd="1" destOrd="0" parTransId="{3A785DC6-2D50-46D5-B3B1-052460971B90}" sibTransId="{B3BF197D-E311-4E72-88D7-2261F0583C9D}"/>
    <dgm:cxn modelId="{7269C6DD-EB37-4A22-8BAD-FD27CFE2380A}" type="presOf" srcId="{15BE846E-73A5-43D0-8247-5819B5072D46}" destId="{328D957E-F9EE-4A5F-8184-BF42261A2DD3}" srcOrd="0" destOrd="0" presId="urn:microsoft.com/office/officeart/2005/8/layout/arrow3"/>
    <dgm:cxn modelId="{C36E14A5-41A6-41AB-B405-523C40C74B0E}" type="presOf" srcId="{79116137-6F9E-4425-ADFB-832274C41631}" destId="{ECC055F3-A2E8-4977-A57A-855B590A4277}" srcOrd="0" destOrd="0" presId="urn:microsoft.com/office/officeart/2005/8/layout/arrow3"/>
    <dgm:cxn modelId="{462E21AA-D9F1-4AAE-BBC7-81D8D8DEC772}" type="presOf" srcId="{0E173759-19C9-4121-B863-A3A97163675A}" destId="{ED844324-B25E-4C1F-BA41-A4E5D14D2DEB}" srcOrd="0" destOrd="0" presId="urn:microsoft.com/office/officeart/2005/8/layout/arrow3"/>
    <dgm:cxn modelId="{8232CAC7-E936-45AB-83E9-0202BE7B0F3E}" type="presParOf" srcId="{ED844324-B25E-4C1F-BA41-A4E5D14D2DEB}" destId="{9361A7A4-C3AD-4ED4-94ED-923943AD1240}" srcOrd="0" destOrd="0" presId="urn:microsoft.com/office/officeart/2005/8/layout/arrow3"/>
    <dgm:cxn modelId="{CB275F20-8D7D-40BF-904C-52FFA0BB0A10}" type="presParOf" srcId="{ED844324-B25E-4C1F-BA41-A4E5D14D2DEB}" destId="{54EBECA3-5E24-475C-86EF-CA1BD201B8CB}" srcOrd="1" destOrd="0" presId="urn:microsoft.com/office/officeart/2005/8/layout/arrow3"/>
    <dgm:cxn modelId="{0C1097D1-EC99-44B8-9806-EA5798D6B7A0}" type="presParOf" srcId="{ED844324-B25E-4C1F-BA41-A4E5D14D2DEB}" destId="{ECC055F3-A2E8-4977-A57A-855B590A4277}" srcOrd="2" destOrd="0" presId="urn:microsoft.com/office/officeart/2005/8/layout/arrow3"/>
    <dgm:cxn modelId="{C808E037-6B5E-4C0B-A763-ACCF02D9481A}" type="presParOf" srcId="{ED844324-B25E-4C1F-BA41-A4E5D14D2DEB}" destId="{4198BC57-8FA9-47DE-B943-82106A27319B}" srcOrd="3" destOrd="0" presId="urn:microsoft.com/office/officeart/2005/8/layout/arrow3"/>
    <dgm:cxn modelId="{84BB7BC2-1E0B-4E23-9875-17672C5EF55F}" type="presParOf" srcId="{ED844324-B25E-4C1F-BA41-A4E5D14D2DEB}" destId="{328D957E-F9EE-4A5F-8184-BF42261A2DD3}"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670E03-9FFA-41D6-9EAA-7A81D63D949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43113776-3B82-45F6-B5C6-E7C03C31EA7E}">
      <dgm:prSet phldrT="[Text]"/>
      <dgm:spPr/>
      <dgm:t>
        <a:bodyPr/>
        <a:lstStyle/>
        <a:p>
          <a:r>
            <a:rPr lang="en-US" dirty="0" smtClean="0">
              <a:solidFill>
                <a:srgbClr val="FFFF99"/>
              </a:solidFill>
              <a:latin typeface="Palatino Linotype" pitchFamily="18" charset="0"/>
            </a:rPr>
            <a:t>The “Consular </a:t>
          </a:r>
          <a:r>
            <a:rPr lang="fa-IR" dirty="0" smtClean="0">
              <a:solidFill>
                <a:srgbClr val="FFFF99"/>
              </a:solidFill>
              <a:latin typeface="Palatino Linotype" pitchFamily="18" charset="0"/>
            </a:rPr>
            <a:t>خدمات </a:t>
          </a:r>
          <a:r>
            <a:rPr lang="en-US" dirty="0" smtClean="0">
              <a:solidFill>
                <a:srgbClr val="FFFF99"/>
              </a:solidFill>
              <a:latin typeface="Palatino Linotype" pitchFamily="18" charset="0"/>
            </a:rPr>
            <a:t>“ ultimately report to Foreign Ministry in Tehran &amp; a minder in the Seminary in Qum.</a:t>
          </a:r>
          <a:endParaRPr lang="en-US" dirty="0">
            <a:solidFill>
              <a:srgbClr val="FFFF99"/>
            </a:solidFill>
            <a:latin typeface="Palatino Linotype" pitchFamily="18" charset="0"/>
          </a:endParaRPr>
        </a:p>
      </dgm:t>
    </dgm:pt>
    <dgm:pt modelId="{FEE2D2D9-92C9-424C-8A3C-A360CD87E6E1}" type="parTrans" cxnId="{20ACE62F-2658-402E-9A98-87CC3A1FDFC0}">
      <dgm:prSet/>
      <dgm:spPr/>
      <dgm:t>
        <a:bodyPr/>
        <a:lstStyle/>
        <a:p>
          <a:endParaRPr lang="en-US"/>
        </a:p>
      </dgm:t>
    </dgm:pt>
    <dgm:pt modelId="{BB8CED94-61AF-4BBB-84C6-06E98F013602}" type="sibTrans" cxnId="{20ACE62F-2658-402E-9A98-87CC3A1FDFC0}">
      <dgm:prSet/>
      <dgm:spPr/>
      <dgm:t>
        <a:bodyPr/>
        <a:lstStyle/>
        <a:p>
          <a:endParaRPr lang="en-US"/>
        </a:p>
      </dgm:t>
    </dgm:pt>
    <dgm:pt modelId="{4B60D1A1-347E-4F7B-834E-E4C9C7A35A32}">
      <dgm:prSet phldrT="[Text]" custT="1"/>
      <dgm:spPr/>
      <dgm:t>
        <a:bodyPr/>
        <a:lstStyle/>
        <a:p>
          <a:r>
            <a:rPr lang="en-US" sz="1400" b="1" dirty="0" smtClean="0">
              <a:solidFill>
                <a:srgbClr val="B4DE86"/>
              </a:solidFill>
              <a:effectLst/>
              <a:latin typeface="Goudy Old Style" pitchFamily="18" charset="0"/>
            </a:rPr>
            <a:t>Tours, US Visas in IRI!!  +Consular services in LA!</a:t>
          </a:r>
          <a:endParaRPr lang="en-US" sz="1400" b="1" dirty="0">
            <a:solidFill>
              <a:srgbClr val="B4DE86"/>
            </a:solidFill>
            <a:effectLst/>
            <a:latin typeface="Goudy Old Style" pitchFamily="18" charset="0"/>
          </a:endParaRPr>
        </a:p>
      </dgm:t>
    </dgm:pt>
    <dgm:pt modelId="{FB863D87-2665-4691-81DE-A1B8076E539C}" type="parTrans" cxnId="{AC38B831-ED6C-412F-9B4C-5174E973206F}">
      <dgm:prSet/>
      <dgm:spPr/>
      <dgm:t>
        <a:bodyPr/>
        <a:lstStyle/>
        <a:p>
          <a:endParaRPr lang="en-US"/>
        </a:p>
      </dgm:t>
    </dgm:pt>
    <dgm:pt modelId="{6BE1B801-8341-4140-8A1B-74BBEB49BCD1}" type="sibTrans" cxnId="{AC38B831-ED6C-412F-9B4C-5174E973206F}">
      <dgm:prSet/>
      <dgm:spPr/>
      <dgm:t>
        <a:bodyPr/>
        <a:lstStyle/>
        <a:p>
          <a:endParaRPr lang="en-US"/>
        </a:p>
      </dgm:t>
    </dgm:pt>
    <dgm:pt modelId="{B2E18675-326E-44EB-93B0-6AF22ED5AF76}">
      <dgm:prSet phldrT="[Text]" custT="1"/>
      <dgm:spPr/>
      <dgm:t>
        <a:bodyPr/>
        <a:lstStyle/>
        <a:p>
          <a:r>
            <a:rPr lang="en-US" sz="1400" dirty="0" smtClean="0">
              <a:solidFill>
                <a:srgbClr val="FFFF00"/>
              </a:solidFill>
              <a:latin typeface="Arial Narrow" pitchFamily="34" charset="0"/>
            </a:rPr>
            <a:t>“Iran-America Chamber of Commerce” </a:t>
          </a:r>
          <a:r>
            <a:rPr lang="en-US" sz="1400" i="1" dirty="0" smtClean="0">
              <a:solidFill>
                <a:srgbClr val="FFFF00"/>
              </a:solidFill>
            </a:rPr>
            <a:t>You give </a:t>
          </a:r>
          <a:r>
            <a:rPr lang="en-US" sz="1400" dirty="0" smtClean="0">
              <a:solidFill>
                <a:srgbClr val="FFFF00"/>
              </a:solidFill>
            </a:rPr>
            <a:t>details they make the deal for you...  ;)</a:t>
          </a:r>
          <a:endParaRPr lang="en-US" sz="1400" dirty="0">
            <a:solidFill>
              <a:srgbClr val="FFFF00"/>
            </a:solidFill>
          </a:endParaRPr>
        </a:p>
      </dgm:t>
    </dgm:pt>
    <dgm:pt modelId="{28577633-CC05-4824-BF4C-BC53D15DE355}" type="parTrans" cxnId="{35FCDCD0-3AD9-4DD9-AAFA-E80C7749B9D0}">
      <dgm:prSet/>
      <dgm:spPr/>
      <dgm:t>
        <a:bodyPr/>
        <a:lstStyle/>
        <a:p>
          <a:endParaRPr lang="en-US"/>
        </a:p>
      </dgm:t>
    </dgm:pt>
    <dgm:pt modelId="{5C88B0A8-C572-433F-96AD-8430DF457E3F}" type="sibTrans" cxnId="{35FCDCD0-3AD9-4DD9-AAFA-E80C7749B9D0}">
      <dgm:prSet/>
      <dgm:spPr/>
      <dgm:t>
        <a:bodyPr/>
        <a:lstStyle/>
        <a:p>
          <a:endParaRPr lang="en-US"/>
        </a:p>
      </dgm:t>
    </dgm:pt>
    <dgm:pt modelId="{B10E63B8-DFA6-4A87-ADA9-2C2F1698478B}">
      <dgm:prSet phldrT="[Text]"/>
      <dgm:spPr/>
      <dgm:t>
        <a:bodyPr/>
        <a:lstStyle/>
        <a:p>
          <a:r>
            <a:rPr lang="en-US" i="1" dirty="0" smtClean="0"/>
            <a:t>“</a:t>
          </a:r>
          <a:r>
            <a:rPr lang="en-US" i="1" dirty="0" err="1" smtClean="0"/>
            <a:t>FedExpress</a:t>
          </a:r>
          <a:r>
            <a:rPr lang="en-US" i="1" dirty="0" smtClean="0"/>
            <a:t> Mail to IRI!”</a:t>
          </a:r>
          <a:endParaRPr lang="en-US" i="1" dirty="0"/>
        </a:p>
      </dgm:t>
    </dgm:pt>
    <dgm:pt modelId="{D9B39256-E319-47E2-8C53-2B9B39C4A41A}" type="sibTrans" cxnId="{672FBBBB-2621-4221-AD7E-ABAED67BD964}">
      <dgm:prSet/>
      <dgm:spPr/>
      <dgm:t>
        <a:bodyPr/>
        <a:lstStyle/>
        <a:p>
          <a:endParaRPr lang="en-US"/>
        </a:p>
      </dgm:t>
    </dgm:pt>
    <dgm:pt modelId="{24695D3B-675F-486C-BC2E-59ADFA0C6D8E}" type="parTrans" cxnId="{672FBBBB-2621-4221-AD7E-ABAED67BD964}">
      <dgm:prSet/>
      <dgm:spPr/>
      <dgm:t>
        <a:bodyPr/>
        <a:lstStyle/>
        <a:p>
          <a:endParaRPr lang="en-US"/>
        </a:p>
      </dgm:t>
    </dgm:pt>
    <dgm:pt modelId="{E1F54EB0-A55D-4497-9C14-70238C39AFB3}" type="pres">
      <dgm:prSet presAssocID="{8F670E03-9FFA-41D6-9EAA-7A81D63D9495}" presName="cycle" presStyleCnt="0">
        <dgm:presLayoutVars>
          <dgm:chMax val="1"/>
          <dgm:dir/>
          <dgm:animLvl val="ctr"/>
          <dgm:resizeHandles val="exact"/>
        </dgm:presLayoutVars>
      </dgm:prSet>
      <dgm:spPr/>
      <dgm:t>
        <a:bodyPr/>
        <a:lstStyle/>
        <a:p>
          <a:endParaRPr lang="en-US"/>
        </a:p>
      </dgm:t>
    </dgm:pt>
    <dgm:pt modelId="{05DBBC48-286A-4C2E-9E72-E7549FE84A62}" type="pres">
      <dgm:prSet presAssocID="{43113776-3B82-45F6-B5C6-E7C03C31EA7E}" presName="centerShape" presStyleLbl="node0" presStyleIdx="0" presStyleCnt="1" custScaleX="197367" custScaleY="147519" custLinFactNeighborX="2301" custLinFactNeighborY="5995"/>
      <dgm:spPr/>
      <dgm:t>
        <a:bodyPr/>
        <a:lstStyle/>
        <a:p>
          <a:endParaRPr lang="en-US"/>
        </a:p>
      </dgm:t>
    </dgm:pt>
    <dgm:pt modelId="{2C913B2E-D07E-474C-B52B-F3ADB05A4D15}" type="pres">
      <dgm:prSet presAssocID="{FB863D87-2665-4691-81DE-A1B8076E539C}" presName="parTrans" presStyleLbl="bgSibTrans2D1" presStyleIdx="0" presStyleCnt="3"/>
      <dgm:spPr/>
      <dgm:t>
        <a:bodyPr/>
        <a:lstStyle/>
        <a:p>
          <a:endParaRPr lang="en-US"/>
        </a:p>
      </dgm:t>
    </dgm:pt>
    <dgm:pt modelId="{8A81B621-6CDB-465E-9FC2-713BD50A10B6}" type="pres">
      <dgm:prSet presAssocID="{4B60D1A1-347E-4F7B-834E-E4C9C7A35A32}" presName="node" presStyleLbl="node1" presStyleIdx="0" presStyleCnt="3" custRadScaleRad="95923" custRadScaleInc="-6077">
        <dgm:presLayoutVars>
          <dgm:bulletEnabled val="1"/>
        </dgm:presLayoutVars>
      </dgm:prSet>
      <dgm:spPr/>
      <dgm:t>
        <a:bodyPr/>
        <a:lstStyle/>
        <a:p>
          <a:endParaRPr lang="en-US"/>
        </a:p>
      </dgm:t>
    </dgm:pt>
    <dgm:pt modelId="{EDA6F552-6A8E-440B-AAEB-1C4A3635A970}" type="pres">
      <dgm:prSet presAssocID="{28577633-CC05-4824-BF4C-BC53D15DE355}" presName="parTrans" presStyleLbl="bgSibTrans2D1" presStyleIdx="1" presStyleCnt="3"/>
      <dgm:spPr/>
      <dgm:t>
        <a:bodyPr/>
        <a:lstStyle/>
        <a:p>
          <a:endParaRPr lang="en-US"/>
        </a:p>
      </dgm:t>
    </dgm:pt>
    <dgm:pt modelId="{03B383A3-1E63-4AB5-B286-C142260AC70D}" type="pres">
      <dgm:prSet presAssocID="{B2E18675-326E-44EB-93B0-6AF22ED5AF76}" presName="node" presStyleLbl="node1" presStyleIdx="1" presStyleCnt="3" custScaleX="244956" custScaleY="85490">
        <dgm:presLayoutVars>
          <dgm:bulletEnabled val="1"/>
        </dgm:presLayoutVars>
      </dgm:prSet>
      <dgm:spPr/>
      <dgm:t>
        <a:bodyPr/>
        <a:lstStyle/>
        <a:p>
          <a:endParaRPr lang="en-US"/>
        </a:p>
      </dgm:t>
    </dgm:pt>
    <dgm:pt modelId="{0D217EC2-8C15-475E-A9A5-A5DC3B62F341}" type="pres">
      <dgm:prSet presAssocID="{24695D3B-675F-486C-BC2E-59ADFA0C6D8E}" presName="parTrans" presStyleLbl="bgSibTrans2D1" presStyleIdx="2" presStyleCnt="3"/>
      <dgm:spPr/>
      <dgm:t>
        <a:bodyPr/>
        <a:lstStyle/>
        <a:p>
          <a:endParaRPr lang="en-US"/>
        </a:p>
      </dgm:t>
    </dgm:pt>
    <dgm:pt modelId="{D3BC862C-D7B8-4AA1-B623-7135A89CC9D2}" type="pres">
      <dgm:prSet presAssocID="{B10E63B8-DFA6-4A87-ADA9-2C2F1698478B}" presName="node" presStyleLbl="node1" presStyleIdx="2" presStyleCnt="3">
        <dgm:presLayoutVars>
          <dgm:bulletEnabled val="1"/>
        </dgm:presLayoutVars>
      </dgm:prSet>
      <dgm:spPr/>
      <dgm:t>
        <a:bodyPr/>
        <a:lstStyle/>
        <a:p>
          <a:endParaRPr lang="en-US"/>
        </a:p>
      </dgm:t>
    </dgm:pt>
  </dgm:ptLst>
  <dgm:cxnLst>
    <dgm:cxn modelId="{9CC9EF01-11BD-49D4-989E-6149AEED4C2B}" type="presOf" srcId="{43113776-3B82-45F6-B5C6-E7C03C31EA7E}" destId="{05DBBC48-286A-4C2E-9E72-E7549FE84A62}" srcOrd="0" destOrd="0" presId="urn:microsoft.com/office/officeart/2005/8/layout/radial4"/>
    <dgm:cxn modelId="{462ECD90-8B06-4DE4-B76B-752081FEF3D5}" type="presOf" srcId="{4B60D1A1-347E-4F7B-834E-E4C9C7A35A32}" destId="{8A81B621-6CDB-465E-9FC2-713BD50A10B6}" srcOrd="0" destOrd="0" presId="urn:microsoft.com/office/officeart/2005/8/layout/radial4"/>
    <dgm:cxn modelId="{F7A5764D-C358-4D31-9868-F958270985C9}" type="presOf" srcId="{24695D3B-675F-486C-BC2E-59ADFA0C6D8E}" destId="{0D217EC2-8C15-475E-A9A5-A5DC3B62F341}" srcOrd="0" destOrd="0" presId="urn:microsoft.com/office/officeart/2005/8/layout/radial4"/>
    <dgm:cxn modelId="{DBEFF56D-194A-4E18-86C2-C04093D3553C}" type="presOf" srcId="{28577633-CC05-4824-BF4C-BC53D15DE355}" destId="{EDA6F552-6A8E-440B-AAEB-1C4A3635A970}" srcOrd="0" destOrd="0" presId="urn:microsoft.com/office/officeart/2005/8/layout/radial4"/>
    <dgm:cxn modelId="{75AE6512-E276-47F1-A3F3-8D025729DDFF}" type="presOf" srcId="{FB863D87-2665-4691-81DE-A1B8076E539C}" destId="{2C913B2E-D07E-474C-B52B-F3ADB05A4D15}" srcOrd="0" destOrd="0" presId="urn:microsoft.com/office/officeart/2005/8/layout/radial4"/>
    <dgm:cxn modelId="{80B9203B-5169-4FEE-A2EF-5660F824930A}" type="presOf" srcId="{B10E63B8-DFA6-4A87-ADA9-2C2F1698478B}" destId="{D3BC862C-D7B8-4AA1-B623-7135A89CC9D2}" srcOrd="0" destOrd="0" presId="urn:microsoft.com/office/officeart/2005/8/layout/radial4"/>
    <dgm:cxn modelId="{35FCDCD0-3AD9-4DD9-AAFA-E80C7749B9D0}" srcId="{43113776-3B82-45F6-B5C6-E7C03C31EA7E}" destId="{B2E18675-326E-44EB-93B0-6AF22ED5AF76}" srcOrd="1" destOrd="0" parTransId="{28577633-CC05-4824-BF4C-BC53D15DE355}" sibTransId="{5C88B0A8-C572-433F-96AD-8430DF457E3F}"/>
    <dgm:cxn modelId="{A60E3D7E-3447-4346-B1A5-6BCD10841D9D}" type="presOf" srcId="{B2E18675-326E-44EB-93B0-6AF22ED5AF76}" destId="{03B383A3-1E63-4AB5-B286-C142260AC70D}" srcOrd="0" destOrd="0" presId="urn:microsoft.com/office/officeart/2005/8/layout/radial4"/>
    <dgm:cxn modelId="{672FBBBB-2621-4221-AD7E-ABAED67BD964}" srcId="{43113776-3B82-45F6-B5C6-E7C03C31EA7E}" destId="{B10E63B8-DFA6-4A87-ADA9-2C2F1698478B}" srcOrd="2" destOrd="0" parTransId="{24695D3B-675F-486C-BC2E-59ADFA0C6D8E}" sibTransId="{D9B39256-E319-47E2-8C53-2B9B39C4A41A}"/>
    <dgm:cxn modelId="{5B3955DF-36F5-4C81-AFF3-74181C7FF2C6}" type="presOf" srcId="{8F670E03-9FFA-41D6-9EAA-7A81D63D9495}" destId="{E1F54EB0-A55D-4497-9C14-70238C39AFB3}" srcOrd="0" destOrd="0" presId="urn:microsoft.com/office/officeart/2005/8/layout/radial4"/>
    <dgm:cxn modelId="{20ACE62F-2658-402E-9A98-87CC3A1FDFC0}" srcId="{8F670E03-9FFA-41D6-9EAA-7A81D63D9495}" destId="{43113776-3B82-45F6-B5C6-E7C03C31EA7E}" srcOrd="0" destOrd="0" parTransId="{FEE2D2D9-92C9-424C-8A3C-A360CD87E6E1}" sibTransId="{BB8CED94-61AF-4BBB-84C6-06E98F013602}"/>
    <dgm:cxn modelId="{AC38B831-ED6C-412F-9B4C-5174E973206F}" srcId="{43113776-3B82-45F6-B5C6-E7C03C31EA7E}" destId="{4B60D1A1-347E-4F7B-834E-E4C9C7A35A32}" srcOrd="0" destOrd="0" parTransId="{FB863D87-2665-4691-81DE-A1B8076E539C}" sibTransId="{6BE1B801-8341-4140-8A1B-74BBEB49BCD1}"/>
    <dgm:cxn modelId="{F5A56208-21B8-4AA2-868B-CE717D874EFC}" type="presParOf" srcId="{E1F54EB0-A55D-4497-9C14-70238C39AFB3}" destId="{05DBBC48-286A-4C2E-9E72-E7549FE84A62}" srcOrd="0" destOrd="0" presId="urn:microsoft.com/office/officeart/2005/8/layout/radial4"/>
    <dgm:cxn modelId="{6767303E-C354-4D1A-BFF5-7E49B263887A}" type="presParOf" srcId="{E1F54EB0-A55D-4497-9C14-70238C39AFB3}" destId="{2C913B2E-D07E-474C-B52B-F3ADB05A4D15}" srcOrd="1" destOrd="0" presId="urn:microsoft.com/office/officeart/2005/8/layout/radial4"/>
    <dgm:cxn modelId="{BAC38E1B-9CB5-4A39-A3EF-EB4C85F501ED}" type="presParOf" srcId="{E1F54EB0-A55D-4497-9C14-70238C39AFB3}" destId="{8A81B621-6CDB-465E-9FC2-713BD50A10B6}" srcOrd="2" destOrd="0" presId="urn:microsoft.com/office/officeart/2005/8/layout/radial4"/>
    <dgm:cxn modelId="{F970380D-2F94-4B25-BC35-AC249C5A9ED1}" type="presParOf" srcId="{E1F54EB0-A55D-4497-9C14-70238C39AFB3}" destId="{EDA6F552-6A8E-440B-AAEB-1C4A3635A970}" srcOrd="3" destOrd="0" presId="urn:microsoft.com/office/officeart/2005/8/layout/radial4"/>
    <dgm:cxn modelId="{800BBE59-E875-403A-8F35-11544E936C94}" type="presParOf" srcId="{E1F54EB0-A55D-4497-9C14-70238C39AFB3}" destId="{03B383A3-1E63-4AB5-B286-C142260AC70D}" srcOrd="4" destOrd="0" presId="urn:microsoft.com/office/officeart/2005/8/layout/radial4"/>
    <dgm:cxn modelId="{CF936730-EEEF-469E-B922-A042F048F197}" type="presParOf" srcId="{E1F54EB0-A55D-4497-9C14-70238C39AFB3}" destId="{0D217EC2-8C15-475E-A9A5-A5DC3B62F341}" srcOrd="5" destOrd="0" presId="urn:microsoft.com/office/officeart/2005/8/layout/radial4"/>
    <dgm:cxn modelId="{49CB68AD-68D1-4AC4-A05D-ED50FF5779B0}" type="presParOf" srcId="{E1F54EB0-A55D-4497-9C14-70238C39AFB3}" destId="{D3BC862C-D7B8-4AA1-B623-7135A89CC9D2}" srcOrd="6" destOrd="0" presId="urn:microsoft.com/office/officeart/2005/8/layout/radial4"/>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DC542E-F947-41D0-A0F7-551F4DF931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7E9954-DE5F-4CCE-8756-52AFA14CD5FF}" type="pres">
      <dgm:prSet presAssocID="{76DC542E-F947-41D0-A0F7-551F4DF931CE}" presName="linear" presStyleCnt="0">
        <dgm:presLayoutVars>
          <dgm:dir/>
          <dgm:animLvl val="lvl"/>
          <dgm:resizeHandles val="exact"/>
        </dgm:presLayoutVars>
      </dgm:prSet>
      <dgm:spPr/>
      <dgm:t>
        <a:bodyPr/>
        <a:lstStyle/>
        <a:p>
          <a:endParaRPr lang="en-US"/>
        </a:p>
      </dgm:t>
    </dgm:pt>
  </dgm:ptLst>
  <dgm:cxnLst>
    <dgm:cxn modelId="{60B50AFD-B695-4297-822B-6F52DF4062F8}" type="presOf" srcId="{76DC542E-F947-41D0-A0F7-551F4DF931CE}" destId="{AE7E9954-DE5F-4CCE-8756-52AFA14CD5FF}" srcOrd="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DC542E-F947-41D0-A0F7-551F4DF931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7E9954-DE5F-4CCE-8756-52AFA14CD5FF}" type="pres">
      <dgm:prSet presAssocID="{76DC542E-F947-41D0-A0F7-551F4DF931CE}" presName="linear" presStyleCnt="0">
        <dgm:presLayoutVars>
          <dgm:dir/>
          <dgm:animLvl val="lvl"/>
          <dgm:resizeHandles val="exact"/>
        </dgm:presLayoutVars>
      </dgm:prSet>
      <dgm:spPr/>
      <dgm:t>
        <a:bodyPr/>
        <a:lstStyle/>
        <a:p>
          <a:endParaRPr lang="en-US"/>
        </a:p>
      </dgm:t>
    </dgm:pt>
  </dgm:ptLst>
  <dgm:cxnLst>
    <dgm:cxn modelId="{41145780-F395-4713-9E0A-E260C8471C6E}" type="presOf" srcId="{76DC542E-F947-41D0-A0F7-551F4DF931CE}" destId="{AE7E9954-DE5F-4CCE-8756-52AFA14CD5FF}" srcOrd="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61A7A4-C3AD-4ED4-94ED-923943AD1240}">
      <dsp:nvSpPr>
        <dsp:cNvPr id="0" name=""/>
        <dsp:cNvSpPr/>
      </dsp:nvSpPr>
      <dsp:spPr>
        <a:xfrm rot="21300000">
          <a:off x="12398" y="1745732"/>
          <a:ext cx="4015391" cy="459822"/>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EBECA3-5E24-475C-86EF-CA1BD201B8CB}">
      <dsp:nvSpPr>
        <dsp:cNvPr id="0" name=""/>
        <dsp:cNvSpPr/>
      </dsp:nvSpPr>
      <dsp:spPr>
        <a:xfrm>
          <a:off x="484822" y="197564"/>
          <a:ext cx="1212056" cy="1580515"/>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C055F3-A2E8-4977-A57A-855B590A4277}">
      <dsp:nvSpPr>
        <dsp:cNvPr id="0" name=""/>
        <dsp:cNvSpPr/>
      </dsp:nvSpPr>
      <dsp:spPr>
        <a:xfrm>
          <a:off x="1689257" y="176832"/>
          <a:ext cx="2196944" cy="1610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666750">
            <a:lnSpc>
              <a:spcPct val="90000"/>
            </a:lnSpc>
            <a:spcBef>
              <a:spcPct val="0"/>
            </a:spcBef>
            <a:spcAft>
              <a:spcPct val="35000"/>
            </a:spcAft>
          </a:pPr>
          <a:r>
            <a:rPr lang="en-US" sz="1500" kern="1200" dirty="0" smtClean="0">
              <a:solidFill>
                <a:schemeClr val="accent3">
                  <a:lumMod val="20000"/>
                  <a:lumOff val="80000"/>
                </a:schemeClr>
              </a:solidFill>
              <a:latin typeface="Arial Narrow" pitchFamily="34" charset="0"/>
            </a:rPr>
            <a:t>By creating  this illegal trade traffic while authorities choose to allow it to go on, the IRI is influencing US policy from afar, and bypassing any oversight, period. </a:t>
          </a:r>
          <a:endParaRPr lang="en-US" sz="1500" kern="1200" dirty="0">
            <a:solidFill>
              <a:schemeClr val="accent3">
                <a:lumMod val="20000"/>
                <a:lumOff val="80000"/>
              </a:schemeClr>
            </a:solidFill>
            <a:latin typeface="Arial Narrow" pitchFamily="34" charset="0"/>
          </a:endParaRPr>
        </a:p>
      </dsp:txBody>
      <dsp:txXfrm>
        <a:off x="1689257" y="176832"/>
        <a:ext cx="2196944" cy="1610700"/>
      </dsp:txXfrm>
    </dsp:sp>
    <dsp:sp modelId="{4198BC57-8FA9-47DE-B943-82106A27319B}">
      <dsp:nvSpPr>
        <dsp:cNvPr id="0" name=""/>
        <dsp:cNvSpPr/>
      </dsp:nvSpPr>
      <dsp:spPr>
        <a:xfrm>
          <a:off x="2343309" y="2173208"/>
          <a:ext cx="1212056" cy="1580515"/>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D957E-F9EE-4A5F-8184-BF42261A2DD3}">
      <dsp:nvSpPr>
        <dsp:cNvPr id="0" name=""/>
        <dsp:cNvSpPr/>
      </dsp:nvSpPr>
      <dsp:spPr>
        <a:xfrm>
          <a:off x="-76194" y="2092320"/>
          <a:ext cx="2829075" cy="190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Consular services in a country where no diplomatic relations exist.</a:t>
          </a:r>
        </a:p>
        <a:p>
          <a:pPr lvl="0" algn="l" defTabSz="622300">
            <a:lnSpc>
              <a:spcPct val="90000"/>
            </a:lnSpc>
            <a:spcBef>
              <a:spcPct val="0"/>
            </a:spcBef>
            <a:spcAft>
              <a:spcPct val="35000"/>
            </a:spcAft>
          </a:pPr>
          <a:r>
            <a:rPr lang="en-US" sz="1400" kern="1200" dirty="0" smtClean="0"/>
            <a:t>No public statement has yet been made,  although there may indeed have been such talk in any one or multiple “Family Gatherings” either at Amu’s  house or </a:t>
          </a:r>
          <a:r>
            <a:rPr lang="en-US" sz="1400" kern="1200" dirty="0" err="1" smtClean="0"/>
            <a:t>Da’i</a:t>
          </a:r>
          <a:r>
            <a:rPr lang="en-US" sz="1400" kern="1200" dirty="0" smtClean="0"/>
            <a:t> place. That is all speculation,  of course.</a:t>
          </a:r>
          <a:endParaRPr lang="en-US" sz="1400" kern="1200" dirty="0"/>
        </a:p>
      </dsp:txBody>
      <dsp:txXfrm>
        <a:off x="-76194" y="2092320"/>
        <a:ext cx="2829075" cy="190598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DBBC48-286A-4C2E-9E72-E7549FE84A62}">
      <dsp:nvSpPr>
        <dsp:cNvPr id="0" name=""/>
        <dsp:cNvSpPr/>
      </dsp:nvSpPr>
      <dsp:spPr>
        <a:xfrm>
          <a:off x="841384" y="1840814"/>
          <a:ext cx="2517781" cy="18818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rgbClr val="FFFF99"/>
              </a:solidFill>
              <a:latin typeface="Palatino Linotype" pitchFamily="18" charset="0"/>
            </a:rPr>
            <a:t>The “Consular </a:t>
          </a:r>
          <a:r>
            <a:rPr lang="fa-IR" sz="600" kern="1200" dirty="0" smtClean="0">
              <a:solidFill>
                <a:srgbClr val="FFFF99"/>
              </a:solidFill>
              <a:latin typeface="Palatino Linotype" pitchFamily="18" charset="0"/>
            </a:rPr>
            <a:t>خدمات </a:t>
          </a:r>
          <a:r>
            <a:rPr lang="en-US" sz="600" kern="1200" dirty="0" smtClean="0">
              <a:solidFill>
                <a:srgbClr val="FFFF99"/>
              </a:solidFill>
              <a:latin typeface="Palatino Linotype" pitchFamily="18" charset="0"/>
            </a:rPr>
            <a:t>“ ultimately report to Foreign Ministry in Tehran &amp; a minder in the Seminary in Qum.</a:t>
          </a:r>
          <a:endParaRPr lang="en-US" sz="600" kern="1200" dirty="0">
            <a:solidFill>
              <a:srgbClr val="FFFF99"/>
            </a:solidFill>
            <a:latin typeface="Palatino Linotype" pitchFamily="18" charset="0"/>
          </a:endParaRPr>
        </a:p>
      </dsp:txBody>
      <dsp:txXfrm>
        <a:off x="841384" y="1840814"/>
        <a:ext cx="2517781" cy="1881878"/>
      </dsp:txXfrm>
    </dsp:sp>
    <dsp:sp modelId="{2C913B2E-D07E-474C-B52B-F3ADB05A4D15}">
      <dsp:nvSpPr>
        <dsp:cNvPr id="0" name=""/>
        <dsp:cNvSpPr/>
      </dsp:nvSpPr>
      <dsp:spPr>
        <a:xfrm rot="12934959">
          <a:off x="544538" y="1729255"/>
          <a:ext cx="677518" cy="3635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81B621-6CDB-465E-9FC2-713BD50A10B6}">
      <dsp:nvSpPr>
        <dsp:cNvPr id="0" name=""/>
        <dsp:cNvSpPr/>
      </dsp:nvSpPr>
      <dsp:spPr>
        <a:xfrm>
          <a:off x="1842" y="1229164"/>
          <a:ext cx="1211900" cy="969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B4DE86"/>
              </a:solidFill>
              <a:effectLst/>
              <a:latin typeface="Goudy Old Style" pitchFamily="18" charset="0"/>
            </a:rPr>
            <a:t>Tours, US Visas in IRI!!  +Consular services in LA!</a:t>
          </a:r>
          <a:endParaRPr lang="en-US" sz="1400" b="1" kern="1200" dirty="0">
            <a:solidFill>
              <a:srgbClr val="B4DE86"/>
            </a:solidFill>
            <a:effectLst/>
            <a:latin typeface="Goudy Old Style" pitchFamily="18" charset="0"/>
          </a:endParaRPr>
        </a:p>
      </dsp:txBody>
      <dsp:txXfrm>
        <a:off x="1842" y="1229164"/>
        <a:ext cx="1211900" cy="969520"/>
      </dsp:txXfrm>
    </dsp:sp>
    <dsp:sp modelId="{EDA6F552-6A8E-440B-AAEB-1C4A3635A970}">
      <dsp:nvSpPr>
        <dsp:cNvPr id="0" name=""/>
        <dsp:cNvSpPr/>
      </dsp:nvSpPr>
      <dsp:spPr>
        <a:xfrm rot="16058812">
          <a:off x="1571302" y="1136506"/>
          <a:ext cx="937668" cy="3635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B383A3-1E63-4AB5-B286-C142260AC70D}">
      <dsp:nvSpPr>
        <dsp:cNvPr id="0" name=""/>
        <dsp:cNvSpPr/>
      </dsp:nvSpPr>
      <dsp:spPr>
        <a:xfrm>
          <a:off x="536575" y="435430"/>
          <a:ext cx="2968624" cy="828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00"/>
              </a:solidFill>
              <a:latin typeface="Arial Narrow" pitchFamily="34" charset="0"/>
            </a:rPr>
            <a:t>“Iran-America Chamber of Commerce” </a:t>
          </a:r>
          <a:r>
            <a:rPr lang="en-US" sz="1400" i="1" kern="1200" dirty="0" smtClean="0">
              <a:solidFill>
                <a:srgbClr val="FFFF00"/>
              </a:solidFill>
            </a:rPr>
            <a:t>You give </a:t>
          </a:r>
          <a:r>
            <a:rPr lang="en-US" sz="1400" kern="1200" dirty="0" smtClean="0">
              <a:solidFill>
                <a:srgbClr val="FFFF00"/>
              </a:solidFill>
            </a:rPr>
            <a:t>details they make the deal for you...  ;)</a:t>
          </a:r>
          <a:endParaRPr lang="en-US" sz="1400" kern="1200" dirty="0">
            <a:solidFill>
              <a:srgbClr val="FFFF00"/>
            </a:solidFill>
          </a:endParaRPr>
        </a:p>
      </dsp:txBody>
      <dsp:txXfrm>
        <a:off x="536575" y="435430"/>
        <a:ext cx="2968624" cy="828843"/>
      </dsp:txXfrm>
    </dsp:sp>
    <dsp:sp modelId="{0D217EC2-8C15-475E-A9A5-A5DC3B62F341}">
      <dsp:nvSpPr>
        <dsp:cNvPr id="0" name=""/>
        <dsp:cNvSpPr/>
      </dsp:nvSpPr>
      <dsp:spPr>
        <a:xfrm rot="19086530">
          <a:off x="2849576" y="1627370"/>
          <a:ext cx="670026" cy="3635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BC862C-D7B8-4AA1-B623-7135A89CC9D2}">
      <dsp:nvSpPr>
        <dsp:cNvPr id="0" name=""/>
        <dsp:cNvSpPr/>
      </dsp:nvSpPr>
      <dsp:spPr>
        <a:xfrm>
          <a:off x="2828027" y="1100700"/>
          <a:ext cx="1211900" cy="969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i="1" kern="1200" dirty="0" smtClean="0"/>
            <a:t>“</a:t>
          </a:r>
          <a:r>
            <a:rPr lang="en-US" sz="1700" i="1" kern="1200" dirty="0" err="1" smtClean="0"/>
            <a:t>FedExpress</a:t>
          </a:r>
          <a:r>
            <a:rPr lang="en-US" sz="1700" i="1" kern="1200" dirty="0" smtClean="0"/>
            <a:t> Mail to IRI!”</a:t>
          </a:r>
          <a:endParaRPr lang="en-US" sz="1700" i="1" kern="1200" dirty="0"/>
        </a:p>
      </dsp:txBody>
      <dsp:txXfrm>
        <a:off x="2828027" y="1100700"/>
        <a:ext cx="1211900" cy="9695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CC4229-C7B7-43D4-B696-0EAAB17D9108}" type="datetimeFigureOut">
              <a:rPr lang="en-US" smtClean="0"/>
              <a:pPr/>
              <a:t>9/12/14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65F90-AE9A-43E5-8925-053787B6C22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712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r>
              <a:rPr lang="en-US" sz="1400" b="1" dirty="0" smtClean="0"/>
              <a:t>Silhouette</a:t>
            </a:r>
            <a:r>
              <a:rPr lang="en-US" sz="1400" b="1" baseline="0" dirty="0" smtClean="0"/>
              <a:t> </a:t>
            </a:r>
            <a:r>
              <a:rPr lang="en-US" sz="1400" b="1" dirty="0" smtClean="0"/>
              <a:t>and</a:t>
            </a:r>
            <a:r>
              <a:rPr lang="en-US" sz="1400" b="1" baseline="0" dirty="0" smtClean="0"/>
              <a:t> </a:t>
            </a:r>
            <a:r>
              <a:rPr lang="en-US" sz="1400" b="1" dirty="0" smtClean="0"/>
              <a:t>quotation</a:t>
            </a:r>
            <a:r>
              <a:rPr lang="en-US" sz="1400" b="1" baseline="0" dirty="0" smtClean="0"/>
              <a:t> </a:t>
            </a:r>
            <a:r>
              <a:rPr lang="en-US" sz="1400" b="1" dirty="0" smtClean="0"/>
              <a:t>text</a:t>
            </a:r>
            <a:r>
              <a:rPr lang="en-US" sz="1400" b="1" baseline="0" dirty="0" smtClean="0"/>
              <a:t> </a:t>
            </a:r>
            <a:r>
              <a:rPr lang="en-US" sz="1400" b="1" dirty="0" smtClean="0"/>
              <a:t>with</a:t>
            </a:r>
            <a:r>
              <a:rPr lang="en-US" sz="1400" b="1" baseline="0" dirty="0" smtClean="0"/>
              <a:t> </a:t>
            </a:r>
            <a:r>
              <a:rPr lang="en-US" sz="1400" b="1" dirty="0" smtClean="0"/>
              <a:t>perspective</a:t>
            </a:r>
          </a:p>
          <a:p>
            <a:r>
              <a:rPr lang="en-US" sz="1400" dirty="0" smtClean="0"/>
              <a:t>(Advanced)</a:t>
            </a:r>
          </a:p>
          <a:p>
            <a:endParaRPr lang="en-US" sz="1200" dirty="0" smtClean="0"/>
          </a:p>
          <a:p>
            <a:endParaRPr lang="en-US" sz="1200" dirty="0" smtClean="0"/>
          </a:p>
          <a:p>
            <a:r>
              <a:rPr lang="en-US" sz="1200" kern="1200" dirty="0" smtClean="0">
                <a:solidFill>
                  <a:schemeClr val="tx1"/>
                </a:solidFill>
                <a:latin typeface="+mn-lt"/>
                <a:ea typeface="+mn-ea"/>
                <a:cs typeface="+mn-cs"/>
              </a:rPr>
              <a:t>To reproduce the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endParaRPr lang="en-US" sz="1200" i="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kern="1200" dirty="0" smtClean="0">
                <a:solidFill>
                  <a:schemeClr val="tx1"/>
                </a:solidFill>
                <a:latin typeface="+mn-lt"/>
                <a:ea typeface="+mn-ea"/>
                <a:cs typeface="+mn-cs"/>
              </a:rPr>
              <a:t>Candara</a:t>
            </a:r>
            <a:r>
              <a:rPr lang="en-US" sz="1200" b="1" i="0" baseline="0" dirty="0" smtClean="0"/>
              <a:t> </a:t>
            </a:r>
            <a:r>
              <a:rPr lang="en-US" sz="1200" i="0" baseline="0" dirty="0" smtClean="0"/>
              <a:t>from the </a:t>
            </a:r>
            <a:r>
              <a:rPr lang="en-US" sz="1200" b="1" i="0" baseline="0" dirty="0" smtClean="0"/>
              <a:t>Font</a:t>
            </a:r>
            <a:r>
              <a:rPr lang="en-US" sz="1200" i="0" baseline="0" dirty="0" smtClean="0"/>
              <a:t> list, select </a:t>
            </a:r>
            <a:r>
              <a:rPr lang="en-US" sz="1200" b="1" kern="1200" dirty="0" smtClean="0">
                <a:solidFill>
                  <a:schemeClr val="tx1"/>
                </a:solidFill>
                <a:latin typeface="+mn-lt"/>
                <a:ea typeface="+mn-ea"/>
                <a:cs typeface="+mn-cs"/>
              </a:rPr>
              <a:t>44</a:t>
            </a:r>
            <a:r>
              <a:rPr lang="en-US" sz="1200" i="0" baseline="0" dirty="0" smtClean="0"/>
              <a:t> from the </a:t>
            </a:r>
            <a:r>
              <a:rPr lang="en-US" sz="1200" b="1" i="0" baseline="0" dirty="0" smtClean="0"/>
              <a:t>Font Size </a:t>
            </a:r>
            <a:r>
              <a:rPr lang="en-US" sz="1200" i="0" baseline="0" dirty="0" smtClean="0"/>
              <a:t>list, click </a:t>
            </a:r>
            <a:r>
              <a:rPr lang="en-US" sz="1200" b="1" kern="1200" dirty="0" smtClean="0">
                <a:solidFill>
                  <a:schemeClr val="tx1"/>
                </a:solidFill>
                <a:latin typeface="+mn-lt"/>
                <a:ea typeface="+mn-ea"/>
                <a:cs typeface="+mn-cs"/>
              </a:rPr>
              <a:t>Italic</a:t>
            </a:r>
            <a:r>
              <a:rPr lang="en-US" sz="1200" b="0" kern="1200" dirty="0" smtClean="0">
                <a:solidFill>
                  <a:schemeClr val="tx1"/>
                </a:solidFill>
                <a:latin typeface="+mn-lt"/>
                <a:ea typeface="+mn-ea"/>
                <a:cs typeface="+mn-cs"/>
              </a:rPr>
              <a:t>, click the arrow next to </a:t>
            </a:r>
            <a:r>
              <a:rPr lang="en-US" sz="1200" b="1" kern="1200" dirty="0" smtClean="0">
                <a:solidFill>
                  <a:schemeClr val="tx1"/>
                </a:solidFill>
                <a:latin typeface="+mn-lt"/>
                <a:ea typeface="+mn-ea"/>
                <a:cs typeface="+mn-cs"/>
              </a:rPr>
              <a:t>Font Color</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Dark Blue, Text 2, Lighter 80% </a:t>
            </a:r>
            <a:r>
              <a:rPr lang="en-US" sz="1200" b="0" kern="1200" dirty="0" smtClean="0">
                <a:solidFill>
                  <a:schemeClr val="tx1"/>
                </a:solidFill>
                <a:latin typeface="+mn-lt"/>
                <a:ea typeface="+mn-ea"/>
                <a:cs typeface="+mn-cs"/>
              </a:rPr>
              <a:t>(second row, fourth option from the left)</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Left</a:t>
            </a:r>
            <a:r>
              <a:rPr lang="en-US" sz="1200" i="0" baseline="0" dirty="0" smtClean="0"/>
              <a:t> 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point to </a:t>
            </a:r>
            <a:r>
              <a:rPr lang="en-US" sz="1200" b="1" i="0" baseline="0" dirty="0" smtClean="0"/>
              <a:t>3-D Rotation</a:t>
            </a:r>
            <a:r>
              <a:rPr lang="en-US" sz="1200" i="0" baseline="0" dirty="0" smtClean="0"/>
              <a:t>, and then under </a:t>
            </a:r>
            <a:r>
              <a:rPr lang="en-US" sz="1200" b="1" i="0" baseline="0" dirty="0" smtClean="0"/>
              <a:t>Perspective</a:t>
            </a:r>
            <a:r>
              <a:rPr lang="en-US" sz="1200" i="0" baseline="0" dirty="0" smtClean="0"/>
              <a:t> click </a:t>
            </a:r>
            <a:r>
              <a:rPr lang="en-US" sz="1200" b="1" i="0" baseline="0" dirty="0" smtClean="0"/>
              <a:t>Perspective Left </a:t>
            </a:r>
            <a:r>
              <a:rPr lang="en-US" sz="1200" i="0" baseline="0" dirty="0" smtClean="0"/>
              <a:t>(first row, second option from the left).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Also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point to </a:t>
            </a:r>
            <a:r>
              <a:rPr lang="en-US" sz="1200" b="1" i="0" baseline="0" dirty="0" smtClean="0"/>
              <a:t>3-D Rotation</a:t>
            </a:r>
            <a:r>
              <a:rPr lang="en-US" sz="1200" i="0" baseline="0" dirty="0" smtClean="0"/>
              <a:t>, and then click </a:t>
            </a:r>
            <a:r>
              <a:rPr lang="en-US" sz="1200" b="1" kern="1200" dirty="0" smtClean="0">
                <a:solidFill>
                  <a:schemeClr val="tx1"/>
                </a:solidFill>
                <a:latin typeface="+mn-lt"/>
                <a:ea typeface="+mn-ea"/>
                <a:cs typeface="+mn-cs"/>
              </a:rPr>
              <a:t>3-D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b="0" kern="1200" dirty="0" smtClean="0">
                <a:solidFill>
                  <a:schemeClr val="tx1"/>
                </a:solidFill>
                <a:latin typeface="+mn-lt"/>
                <a:ea typeface="+mn-ea"/>
                <a:cs typeface="+mn-cs"/>
              </a:rPr>
              <a:t>. In the</a:t>
            </a:r>
            <a:r>
              <a:rPr lang="en-US" sz="1200" b="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Format Text Effects </a:t>
            </a:r>
            <a:r>
              <a:rPr lang="en-US" sz="1200" b="0" kern="1200" baseline="0" dirty="0" smtClean="0">
                <a:solidFill>
                  <a:schemeClr val="tx1"/>
                </a:solidFill>
                <a:latin typeface="+mn-lt"/>
                <a:ea typeface="+mn-ea"/>
                <a:cs typeface="+mn-cs"/>
              </a:rPr>
              <a:t>dialog box, click </a:t>
            </a:r>
            <a:r>
              <a:rPr lang="en-US" sz="1200" b="1" kern="1200" baseline="0" dirty="0" smtClean="0">
                <a:solidFill>
                  <a:schemeClr val="tx1"/>
                </a:solidFill>
                <a:latin typeface="+mn-lt"/>
                <a:ea typeface="+mn-ea"/>
                <a:cs typeface="+mn-cs"/>
              </a:rPr>
              <a:t>3-D Rotation</a:t>
            </a:r>
            <a:r>
              <a:rPr lang="en-US" sz="1200" b="0" kern="1200" baseline="0" dirty="0" smtClean="0">
                <a:solidFill>
                  <a:schemeClr val="tx1"/>
                </a:solidFill>
                <a:latin typeface="+mn-lt"/>
                <a:ea typeface="+mn-ea"/>
                <a:cs typeface="+mn-cs"/>
              </a:rPr>
              <a:t> in the left pane, and then in the right pane, under </a:t>
            </a:r>
            <a:r>
              <a:rPr lang="en-US" sz="1200" b="1" kern="1200" baseline="0" dirty="0" smtClean="0">
                <a:solidFill>
                  <a:schemeClr val="tx1"/>
                </a:solidFill>
                <a:latin typeface="+mn-lt"/>
                <a:ea typeface="+mn-ea"/>
                <a:cs typeface="+mn-cs"/>
              </a:rPr>
              <a:t>Rotation</a:t>
            </a:r>
            <a:r>
              <a:rPr lang="en-US" sz="1200" b="0" kern="1200" baseline="0" dirty="0" smtClean="0">
                <a:solidFill>
                  <a:schemeClr val="tx1"/>
                </a:solidFill>
                <a:latin typeface="+mn-lt"/>
                <a:ea typeface="+mn-ea"/>
                <a:cs typeface="+mn-cs"/>
              </a:rPr>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X</a:t>
            </a:r>
            <a:r>
              <a:rPr lang="en-US" sz="1200" b="0" kern="1200" baseline="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40°</a:t>
            </a:r>
            <a:r>
              <a:rPr lang="en-US" sz="1200" kern="1200" dirty="0" smtClean="0">
                <a:solidFill>
                  <a:schemeClr val="tx1"/>
                </a:solidFill>
                <a:latin typeface="+mn-lt"/>
                <a:ea typeface="+mn-ea"/>
                <a:cs typeface="+mn-cs"/>
              </a:rPr>
              <a:t>.</a:t>
            </a:r>
            <a:endParaRPr lang="en-US" sz="1200" b="0"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Perspective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6</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endParaRPr lang="en-US" sz="1200" b="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Insert </a:t>
            </a:r>
            <a:r>
              <a:rPr lang="en-US" sz="1200" b="0" i="0" kern="1200" baseline="0" dirty="0" smtClean="0">
                <a:solidFill>
                  <a:schemeClr val="tx1"/>
                </a:solidFill>
                <a:latin typeface="+mn-lt"/>
                <a:ea typeface="+mn-ea"/>
                <a:cs typeface="+mn-cs"/>
              </a:rPr>
              <a:t>tab, in the </a:t>
            </a:r>
            <a:r>
              <a:rPr lang="en-US" sz="1200" b="1" i="0" kern="1200" baseline="0" dirty="0" smtClean="0">
                <a:solidFill>
                  <a:schemeClr val="tx1"/>
                </a:solidFill>
                <a:latin typeface="+mn-lt"/>
                <a:ea typeface="+mn-ea"/>
                <a:cs typeface="+mn-cs"/>
              </a:rPr>
              <a:t>Illustrations </a:t>
            </a:r>
            <a:r>
              <a:rPr lang="en-US" sz="1200" b="0" i="0" kern="1200" baseline="0" dirty="0" smtClean="0">
                <a:solidFill>
                  <a:schemeClr val="tx1"/>
                </a:solidFill>
                <a:latin typeface="+mn-lt"/>
                <a:ea typeface="+mn-ea"/>
                <a:cs typeface="+mn-cs"/>
              </a:rPr>
              <a:t>group, click </a:t>
            </a:r>
            <a:r>
              <a:rPr lang="en-US" sz="1200" b="1" i="0" kern="1200" baseline="0" dirty="0" smtClean="0">
                <a:solidFill>
                  <a:schemeClr val="tx1"/>
                </a:solidFill>
                <a:latin typeface="+mn-lt"/>
                <a:ea typeface="+mn-ea"/>
                <a:cs typeface="+mn-cs"/>
              </a:rPr>
              <a:t>Shapes</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Rectangles</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Rectangle</a:t>
            </a:r>
            <a:r>
              <a:rPr lang="en-US" sz="1200" b="0" i="0" kern="1200" baseline="0" dirty="0" smtClean="0">
                <a:solidFill>
                  <a:schemeClr val="tx1"/>
                </a:solidFill>
                <a:latin typeface="+mn-lt"/>
                <a:ea typeface="+mn-ea"/>
                <a:cs typeface="+mn-cs"/>
              </a:rPr>
              <a:t> (first option from the left). On the slide, drag to draw a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Select the rectangle. Under </a:t>
            </a:r>
            <a:r>
              <a:rPr lang="en-US" sz="1200" b="1" i="0" kern="1200" baseline="0" dirty="0" smtClean="0">
                <a:solidFill>
                  <a:schemeClr val="tx1"/>
                </a:solidFill>
                <a:latin typeface="+mn-lt"/>
                <a:ea typeface="+mn-ea"/>
                <a:cs typeface="+mn-cs"/>
              </a:rPr>
              <a:t>Drawing Tools</a:t>
            </a:r>
            <a:r>
              <a:rPr lang="en-US" sz="1200" b="0" i="0" kern="1200" baseline="0" dirty="0" smtClean="0">
                <a:solidFill>
                  <a:schemeClr val="tx1"/>
                </a:solidFill>
                <a:latin typeface="+mn-lt"/>
                <a:ea typeface="+mn-ea"/>
                <a:cs typeface="+mn-cs"/>
              </a:rPr>
              <a:t>, on the </a:t>
            </a:r>
            <a:r>
              <a:rPr lang="en-US" sz="1200" b="1" i="0" kern="1200" baseline="0" dirty="0" smtClean="0">
                <a:solidFill>
                  <a:schemeClr val="tx1"/>
                </a:solidFill>
                <a:latin typeface="+mn-lt"/>
                <a:ea typeface="+mn-ea"/>
                <a:cs typeface="+mn-cs"/>
              </a:rPr>
              <a:t>Format</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Size</a:t>
            </a:r>
            <a:r>
              <a:rPr lang="en-US" sz="1200" b="0" i="0" kern="1200" baseline="0" dirty="0" smtClean="0">
                <a:solidFill>
                  <a:schemeClr val="tx1"/>
                </a:solidFill>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Shape Height </a:t>
            </a:r>
            <a:r>
              <a:rPr lang="en-US" sz="1200" b="0" i="0" kern="1200" baseline="0" dirty="0" smtClean="0">
                <a:solidFill>
                  <a:schemeClr val="tx1"/>
                </a:solidFill>
                <a:latin typeface="+mn-lt"/>
                <a:ea typeface="+mn-ea"/>
                <a:cs typeface="+mn-cs"/>
              </a:rPr>
              <a:t>box, enter </a:t>
            </a:r>
            <a:r>
              <a:rPr lang="en-US" sz="1200" b="1" i="0" kern="1200" baseline="0" dirty="0" smtClean="0">
                <a:solidFill>
                  <a:schemeClr val="tx1"/>
                </a:solidFill>
                <a:latin typeface="+mn-lt"/>
                <a:ea typeface="+mn-ea"/>
                <a:cs typeface="+mn-cs"/>
              </a:rPr>
              <a:t>2.5”</a:t>
            </a:r>
            <a:r>
              <a:rPr lang="en-US" sz="1200" b="0" i="0" kern="1200" baseline="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Shape Width </a:t>
            </a:r>
            <a:r>
              <a:rPr lang="en-US" sz="1200" b="0" i="0" kern="1200" baseline="0" dirty="0" smtClean="0">
                <a:solidFill>
                  <a:schemeClr val="tx1"/>
                </a:solidFill>
                <a:latin typeface="+mn-lt"/>
                <a:ea typeface="+mn-ea"/>
                <a:cs typeface="+mn-cs"/>
              </a:rPr>
              <a:t>box, enter </a:t>
            </a:r>
            <a:r>
              <a:rPr lang="en-US" sz="1200" b="1" i="0" kern="1200" baseline="0" dirty="0" smtClean="0">
                <a:solidFill>
                  <a:schemeClr val="tx1"/>
                </a:solidFill>
                <a:latin typeface="+mn-lt"/>
                <a:ea typeface="+mn-ea"/>
                <a:cs typeface="+mn-cs"/>
              </a:rPr>
              <a:t>2”</a:t>
            </a:r>
            <a:r>
              <a:rPr lang="en-US" sz="1200" b="0" i="0" kern="1200" baseline="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Drawing 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Shape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Styles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Shape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Gradient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Gradients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Format Shape </a:t>
            </a:r>
            <a:r>
              <a:rPr lang="en-US" sz="120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in the left pane, select </a:t>
            </a:r>
            <a:r>
              <a:rPr lang="en-US" sz="1200" b="1" kern="1200" dirty="0" smtClean="0">
                <a:solidFill>
                  <a:schemeClr val="tx1"/>
                </a:solidFill>
                <a:effectLst/>
                <a:latin typeface="+mn-lt"/>
                <a:ea typeface="+mn-ea"/>
                <a:cs typeface="+mn-cs"/>
              </a:rPr>
              <a:t>Gradient fill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pane, and then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Linear</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Angle</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90</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three stops appear in the slider.</a:t>
            </a: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Dark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Blue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2 </a:t>
            </a:r>
            <a:r>
              <a:rPr lang="en-US" sz="1200" b="0" kern="1200" dirty="0" smtClean="0">
                <a:solidFill>
                  <a:schemeClr val="tx1"/>
                </a:solidFill>
                <a:latin typeface="+mn-lt"/>
                <a:ea typeface="+mn-ea"/>
                <a:cs typeface="+mn-cs"/>
              </a:rPr>
              <a:t>(first row, fourth option from the left).</a:t>
            </a:r>
            <a:endParaRPr lang="en-US" sz="1200" kern="1200" dirty="0" smtClean="0">
              <a:solidFill>
                <a:schemeClr val="tx1"/>
              </a:solidFill>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second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50%</a:t>
            </a:r>
            <a:r>
              <a:rPr lang="en-US" sz="1200" kern="1200" dirty="0" smtClean="0">
                <a:solidFill>
                  <a:schemeClr val="tx1"/>
                </a:solidFill>
                <a:effectLst/>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58</a:t>
            </a:r>
            <a:r>
              <a:rPr lang="en-US" sz="1200" dirty="0" smtClean="0"/>
              <a:t>, Green: </a:t>
            </a:r>
            <a:r>
              <a:rPr lang="en-US" sz="1200" b="1" dirty="0" smtClean="0"/>
              <a:t>107</a:t>
            </a:r>
            <a:r>
              <a:rPr lang="en-US" sz="1200" dirty="0" smtClean="0"/>
              <a:t>, Blue: </a:t>
            </a:r>
            <a:r>
              <a:rPr lang="en-US" sz="1200" b="1" dirty="0" smtClean="0"/>
              <a:t>165</a:t>
            </a:r>
            <a:r>
              <a:rPr lang="en-US" sz="1200" dirty="0" smtClean="0"/>
              <a:t>.</a:t>
            </a:r>
            <a:endParaRPr lang="en-US" sz="1200" kern="1200" dirty="0" smtClean="0">
              <a:solidFill>
                <a:schemeClr val="tx1"/>
              </a:solidFill>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third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Dark Blue, Text 2, Darker 25% </a:t>
            </a:r>
            <a:r>
              <a:rPr lang="en-US" sz="1200" kern="1200" dirty="0" smtClean="0">
                <a:solidFill>
                  <a:schemeClr val="tx1"/>
                </a:solidFill>
                <a:latin typeface="+mn-lt"/>
                <a:ea typeface="+mn-ea"/>
                <a:cs typeface="+mn-cs"/>
              </a:rPr>
              <a:t>(fifth row, fourth option from the left).</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 </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Also in the </a:t>
            </a:r>
            <a:r>
              <a:rPr lang="en-US" sz="1200" b="1" i="0" kern="1200" baseline="0" dirty="0" smtClean="0">
                <a:solidFill>
                  <a:schemeClr val="tx1"/>
                </a:solidFill>
                <a:latin typeface="+mn-lt"/>
                <a:ea typeface="+mn-ea"/>
                <a:cs typeface="+mn-cs"/>
              </a:rPr>
              <a:t>Format Shape </a:t>
            </a:r>
            <a:r>
              <a:rPr lang="en-US" sz="1200" b="0" i="0" kern="1200" baseline="0" dirty="0" smtClean="0">
                <a:solidFill>
                  <a:schemeClr val="tx1"/>
                </a:solidFill>
                <a:latin typeface="+mn-lt"/>
                <a:ea typeface="+mn-ea"/>
                <a:cs typeface="+mn-cs"/>
              </a:rPr>
              <a:t>dialog box, click </a:t>
            </a:r>
            <a:r>
              <a:rPr lang="en-US" sz="1200" b="1" i="0" kern="1200" baseline="0" dirty="0" smtClean="0">
                <a:solidFill>
                  <a:schemeClr val="tx1"/>
                </a:solidFill>
                <a:latin typeface="+mn-lt"/>
                <a:ea typeface="+mn-ea"/>
                <a:cs typeface="+mn-cs"/>
              </a:rPr>
              <a:t>Line Color </a:t>
            </a:r>
            <a:r>
              <a:rPr lang="en-US" sz="1200" b="0" i="0" kern="1200" baseline="0" dirty="0" smtClean="0">
                <a:solidFill>
                  <a:schemeClr val="tx1"/>
                </a:solidFill>
                <a:latin typeface="+mn-lt"/>
                <a:ea typeface="+mn-ea"/>
                <a:cs typeface="+mn-cs"/>
              </a:rPr>
              <a:t>in the left pane, and then select </a:t>
            </a:r>
            <a:r>
              <a:rPr lang="en-US" sz="1200" b="1" i="0" kern="1200" baseline="0" dirty="0" smtClean="0">
                <a:solidFill>
                  <a:schemeClr val="tx1"/>
                </a:solidFill>
                <a:latin typeface="+mn-lt"/>
                <a:ea typeface="+mn-ea"/>
                <a:cs typeface="+mn-cs"/>
              </a:rPr>
              <a:t>No line </a:t>
            </a: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Line Color </a:t>
            </a:r>
            <a:r>
              <a:rPr lang="en-US" sz="1200" b="0" i="0" kern="1200" baseline="0" dirty="0" smtClean="0">
                <a:solidFill>
                  <a:schemeClr val="tx1"/>
                </a:solidFill>
                <a:latin typeface="+mn-lt"/>
                <a:ea typeface="+mn-ea"/>
                <a:cs typeface="+mn-cs"/>
              </a:rPr>
              <a:t>pane.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Also in the </a:t>
            </a:r>
            <a:r>
              <a:rPr lang="en-US" sz="1200" b="1" i="0" kern="1200" baseline="0" dirty="0" smtClean="0">
                <a:solidFill>
                  <a:schemeClr val="tx1"/>
                </a:solidFill>
                <a:latin typeface="+mn-lt"/>
                <a:ea typeface="+mn-ea"/>
                <a:cs typeface="+mn-cs"/>
              </a:rPr>
              <a:t>Format Shape </a:t>
            </a:r>
            <a:r>
              <a:rPr lang="en-US" sz="1200" b="0" i="0" kern="1200" baseline="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Shadow </a:t>
            </a:r>
            <a:r>
              <a:rPr lang="en-US" sz="1200" b="0" i="0" kern="1200" baseline="0" dirty="0" smtClean="0">
                <a:solidFill>
                  <a:schemeClr val="tx1"/>
                </a:solidFill>
                <a:latin typeface="+mn-lt"/>
                <a:ea typeface="+mn-ea"/>
                <a:cs typeface="+mn-cs"/>
              </a:rPr>
              <a:t>in the left pane, and then do the following in the </a:t>
            </a:r>
            <a:r>
              <a:rPr lang="en-US" sz="1200" b="1" kern="1200" dirty="0" smtClean="0">
                <a:solidFill>
                  <a:schemeClr val="tx1"/>
                </a:solidFill>
                <a:latin typeface="+mn-lt"/>
                <a:ea typeface="+mn-ea"/>
                <a:cs typeface="+mn-cs"/>
              </a:rPr>
              <a:t>Shadow</a:t>
            </a:r>
            <a:r>
              <a:rPr lang="en-US" sz="1200" b="0" kern="1200" baseline="0" dirty="0" smtClean="0">
                <a:solidFill>
                  <a:schemeClr val="tx1"/>
                </a:solidFill>
                <a:latin typeface="+mn-lt"/>
                <a:ea typeface="+mn-ea"/>
                <a:cs typeface="+mn-cs"/>
              </a:rPr>
              <a:t> 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Click the button next to </a:t>
            </a:r>
            <a:r>
              <a:rPr lang="en-US" sz="1200" b="1" kern="1200" baseline="0" dirty="0" smtClean="0">
                <a:solidFill>
                  <a:schemeClr val="tx1"/>
                </a:solidFill>
                <a:latin typeface="+mn-lt"/>
                <a:ea typeface="+mn-ea"/>
                <a:cs typeface="+mn-cs"/>
              </a:rPr>
              <a:t>Presets</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Perspective</a:t>
            </a:r>
            <a:r>
              <a:rPr lang="en-US" sz="1200" b="0" kern="1200" baseline="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Perspective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Diagonal</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Upper</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Left</a:t>
            </a:r>
            <a:r>
              <a:rPr lang="en-US" sz="1200" b="0" kern="1200" baseline="0" dirty="0" smtClean="0">
                <a:solidFill>
                  <a:schemeClr val="tx1"/>
                </a:solidFill>
                <a:latin typeface="+mn-lt"/>
                <a:ea typeface="+mn-ea"/>
                <a:cs typeface="+mn-cs"/>
              </a:rPr>
              <a:t> (first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80%</a:t>
            </a:r>
            <a:r>
              <a:rPr lang="en-US" sz="1200" b="0" kern="1200" baseline="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Blur</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6 pt</a:t>
            </a:r>
            <a:r>
              <a:rPr lang="en-US" sz="1200" b="0"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Also in the </a:t>
            </a:r>
            <a:r>
              <a:rPr lang="en-US" sz="1200" b="1" i="0" kern="1200" baseline="0" dirty="0" smtClean="0">
                <a:solidFill>
                  <a:schemeClr val="tx1"/>
                </a:solidFill>
                <a:latin typeface="+mn-lt"/>
                <a:ea typeface="+mn-ea"/>
                <a:cs typeface="+mn-cs"/>
              </a:rPr>
              <a:t>Format Shape </a:t>
            </a:r>
            <a:r>
              <a:rPr lang="en-US" sz="1200" b="0" i="0" kern="1200" baseline="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3-D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Format </a:t>
            </a:r>
            <a:r>
              <a:rPr lang="en-US" sz="1200" b="0" i="0" kern="1200" baseline="0" dirty="0" smtClean="0">
                <a:solidFill>
                  <a:schemeClr val="tx1"/>
                </a:solidFill>
                <a:latin typeface="+mn-lt"/>
                <a:ea typeface="+mn-ea"/>
                <a:cs typeface="+mn-cs"/>
              </a:rPr>
              <a:t>in the left pane, and then do the following in the </a:t>
            </a:r>
            <a:r>
              <a:rPr lang="en-US" sz="1200" b="1" kern="1200" dirty="0" smtClean="0">
                <a:solidFill>
                  <a:schemeClr val="tx1"/>
                </a:solidFill>
                <a:latin typeface="+mn-lt"/>
                <a:ea typeface="+mn-ea"/>
                <a:cs typeface="+mn-cs"/>
              </a:rPr>
              <a:t>3-D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Bevel</a:t>
            </a:r>
            <a:r>
              <a:rPr lang="en-US" sz="1200" b="0" kern="1200" dirty="0" smtClean="0">
                <a:solidFill>
                  <a:schemeClr val="tx1"/>
                </a:solidFill>
                <a:latin typeface="+mn-lt"/>
                <a:ea typeface="+mn-ea"/>
                <a:cs typeface="+mn-cs"/>
              </a:rPr>
              <a:t>, click the button next</a:t>
            </a:r>
            <a:r>
              <a:rPr lang="en-US" sz="1200" b="0" kern="1200" baseline="0" dirty="0" smtClean="0">
                <a:solidFill>
                  <a:schemeClr val="tx1"/>
                </a:solidFill>
                <a:latin typeface="+mn-lt"/>
                <a:ea typeface="+mn-ea"/>
                <a:cs typeface="+mn-cs"/>
              </a:rPr>
              <a:t> to </a:t>
            </a:r>
            <a:r>
              <a:rPr lang="en-US" sz="1200" b="1" kern="1200" baseline="0" dirty="0" smtClean="0">
                <a:solidFill>
                  <a:schemeClr val="tx1"/>
                </a:solidFill>
                <a:latin typeface="+mn-lt"/>
                <a:ea typeface="+mn-ea"/>
                <a:cs typeface="+mn-cs"/>
              </a:rPr>
              <a:t>Top</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Bevel</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Relaxed Inset </a:t>
            </a:r>
            <a:r>
              <a:rPr lang="en-US" sz="1200" b="0" kern="1200" baseline="0" dirty="0" smtClean="0">
                <a:solidFill>
                  <a:schemeClr val="tx1"/>
                </a:solidFill>
                <a:latin typeface="+mn-lt"/>
                <a:ea typeface="+mn-ea"/>
                <a:cs typeface="+mn-cs"/>
              </a:rPr>
              <a:t>(first row, second option from the left). Next to </a:t>
            </a:r>
            <a:r>
              <a:rPr lang="en-US" sz="1200" b="1" kern="1200" baseline="0" dirty="0" smtClean="0">
                <a:solidFill>
                  <a:schemeClr val="tx1"/>
                </a:solidFill>
                <a:latin typeface="+mn-lt"/>
                <a:ea typeface="+mn-ea"/>
                <a:cs typeface="+mn-cs"/>
              </a:rPr>
              <a:t>Top</a:t>
            </a:r>
            <a:r>
              <a:rPr lang="en-US" sz="1200" b="0" kern="1200" baseline="0" dirty="0" smtClean="0">
                <a:solidFill>
                  <a:schemeClr val="tx1"/>
                </a:solidFill>
                <a:latin typeface="+mn-lt"/>
                <a:ea typeface="+mn-ea"/>
                <a:cs typeface="+mn-cs"/>
              </a:rPr>
              <a:t>, in the </a:t>
            </a:r>
            <a:r>
              <a:rPr lang="en-US" sz="1200" b="1" kern="1200" baseline="0" dirty="0" smtClean="0">
                <a:solidFill>
                  <a:schemeClr val="tx1"/>
                </a:solidFill>
                <a:latin typeface="+mn-lt"/>
                <a:ea typeface="+mn-ea"/>
                <a:cs typeface="+mn-cs"/>
              </a:rPr>
              <a:t>Width</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6 pt</a:t>
            </a:r>
            <a:r>
              <a:rPr lang="en-US" sz="1200" b="0" kern="1200" baseline="0" dirty="0" smtClean="0">
                <a:solidFill>
                  <a:schemeClr val="tx1"/>
                </a:solidFill>
                <a:latin typeface="+mn-lt"/>
                <a:ea typeface="+mn-ea"/>
                <a:cs typeface="+mn-cs"/>
              </a:rPr>
              <a:t>, and in the </a:t>
            </a:r>
            <a:r>
              <a:rPr lang="en-US" sz="1200" b="1" kern="1200" baseline="0" dirty="0" smtClean="0">
                <a:solidFill>
                  <a:schemeClr val="tx1"/>
                </a:solidFill>
                <a:latin typeface="+mn-lt"/>
                <a:ea typeface="+mn-ea"/>
                <a:cs typeface="+mn-cs"/>
              </a:rPr>
              <a:t>Height</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6 pt</a:t>
            </a:r>
            <a:r>
              <a:rPr lang="en-US" sz="1200" b="0" kern="1200" baseline="0" dirty="0" smtClean="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Under </a:t>
            </a:r>
            <a:r>
              <a:rPr lang="en-US" sz="1200" b="1" kern="1200" baseline="0" dirty="0" smtClean="0">
                <a:solidFill>
                  <a:schemeClr val="tx1"/>
                </a:solidFill>
                <a:latin typeface="+mn-lt"/>
                <a:ea typeface="+mn-ea"/>
                <a:cs typeface="+mn-cs"/>
              </a:rPr>
              <a:t>Surface</a:t>
            </a:r>
            <a:r>
              <a:rPr lang="en-US" sz="1200" b="0" kern="1200" baseline="0" dirty="0" smtClean="0">
                <a:solidFill>
                  <a:schemeClr val="tx1"/>
                </a:solidFill>
                <a:latin typeface="+mn-lt"/>
                <a:ea typeface="+mn-ea"/>
                <a:cs typeface="+mn-cs"/>
              </a:rPr>
              <a:t>, click the button next to </a:t>
            </a:r>
            <a:r>
              <a:rPr lang="en-US" sz="1200" b="1" kern="1200" baseline="0" dirty="0" smtClean="0">
                <a:solidFill>
                  <a:schemeClr val="tx1"/>
                </a:solidFill>
                <a:latin typeface="+mn-lt"/>
                <a:ea typeface="+mn-ea"/>
                <a:cs typeface="+mn-cs"/>
              </a:rPr>
              <a:t>Material</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Standard</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Warm Matte </a:t>
            </a:r>
            <a:r>
              <a:rPr lang="en-US" sz="1200" b="0" kern="1200" baseline="0" dirty="0" smtClean="0">
                <a:solidFill>
                  <a:schemeClr val="tx1"/>
                </a:solidFill>
                <a:latin typeface="+mn-lt"/>
                <a:ea typeface="+mn-ea"/>
                <a:cs typeface="+mn-cs"/>
              </a:rPr>
              <a:t>(second option from the left). Click the button next to </a:t>
            </a:r>
            <a:r>
              <a:rPr lang="en-US" sz="1200" b="1" kern="1200" baseline="0" dirty="0" smtClean="0">
                <a:solidFill>
                  <a:schemeClr val="tx1"/>
                </a:solidFill>
                <a:latin typeface="+mn-lt"/>
                <a:ea typeface="+mn-ea"/>
                <a:cs typeface="+mn-cs"/>
              </a:rPr>
              <a:t>Lighting</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Neutral</a:t>
            </a:r>
            <a:r>
              <a:rPr lang="en-US" sz="1200" b="0" kern="1200" baseline="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Three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Point </a:t>
            </a:r>
            <a:r>
              <a:rPr lang="en-US" sz="1200" b="0" kern="1200" dirty="0" smtClean="0">
                <a:solidFill>
                  <a:schemeClr val="tx1"/>
                </a:solidFill>
                <a:latin typeface="+mn-lt"/>
                <a:ea typeface="+mn-ea"/>
                <a:cs typeface="+mn-cs"/>
              </a:rPr>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Insert</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Images </a:t>
            </a:r>
            <a:r>
              <a:rPr lang="en-US" sz="1200" b="0" i="0" kern="1200" baseline="0" dirty="0" smtClean="0">
                <a:solidFill>
                  <a:schemeClr val="tx1"/>
                </a:solidFill>
                <a:latin typeface="+mn-lt"/>
                <a:ea typeface="+mn-ea"/>
                <a:cs typeface="+mn-cs"/>
              </a:rPr>
              <a:t>group, click </a:t>
            </a:r>
            <a:r>
              <a:rPr lang="en-US" sz="1200" b="1" i="0" kern="1200" baseline="0" dirty="0" smtClean="0">
                <a:solidFill>
                  <a:schemeClr val="tx1"/>
                </a:solidFill>
                <a:latin typeface="+mn-lt"/>
                <a:ea typeface="+mn-ea"/>
                <a:cs typeface="+mn-cs"/>
              </a:rPr>
              <a:t>Clip Art</a:t>
            </a:r>
            <a:r>
              <a:rPr lang="en-US" sz="1200" b="0" i="0" kern="1200" baseline="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Clip Art </a:t>
            </a:r>
            <a:r>
              <a:rPr lang="en-US" sz="1200" baseline="0" dirty="0" smtClean="0"/>
              <a:t>pane, </a:t>
            </a:r>
            <a:r>
              <a:rPr lang="en-US" sz="1200" b="0" baseline="0" dirty="0" smtClean="0"/>
              <a:t>in the </a:t>
            </a:r>
            <a:r>
              <a:rPr lang="en-US" sz="1200" b="1" baseline="0" dirty="0" smtClean="0"/>
              <a:t>Search for</a:t>
            </a:r>
            <a:r>
              <a:rPr lang="en-US" sz="1200" b="0" baseline="0" dirty="0" smtClean="0"/>
              <a:t> box, enter</a:t>
            </a:r>
            <a:r>
              <a:rPr lang="en-US" sz="1200" dirty="0" smtClean="0"/>
              <a:t> </a:t>
            </a:r>
            <a:r>
              <a:rPr lang="en-US" sz="1200" b="1" baseline="0" dirty="0" smtClean="0"/>
              <a:t>00058924.wmf</a:t>
            </a:r>
            <a:r>
              <a:rPr lang="en-US" sz="1200" dirty="0" smtClean="0"/>
              <a:t>, select </a:t>
            </a:r>
            <a:r>
              <a:rPr lang="en-US" sz="1200" b="1" dirty="0" smtClean="0"/>
              <a:t>Include Office.com content</a:t>
            </a:r>
            <a:r>
              <a:rPr lang="en-US" sz="1200" dirty="0" smtClean="0"/>
              <a:t>, </a:t>
            </a:r>
            <a:r>
              <a:rPr lang="en-US" sz="1200" b="0" baseline="0" dirty="0" smtClean="0"/>
              <a:t>and then click </a:t>
            </a:r>
            <a:r>
              <a:rPr lang="en-US" sz="1200" b="1" baseline="0" dirty="0" smtClean="0"/>
              <a:t>Go</a:t>
            </a:r>
            <a:r>
              <a:rPr lang="en-US" sz="1200" baseline="0" dirty="0" smtClean="0"/>
              <a:t>. Select the clip art file and drag it onto the slide. (</a:t>
            </a:r>
            <a:r>
              <a:rPr lang="en-US" sz="1200" b="1" i="0" baseline="0" dirty="0" smtClean="0"/>
              <a:t>Note:</a:t>
            </a:r>
            <a:r>
              <a:rPr lang="en-US" sz="1200" i="0" baseline="0" dirty="0" smtClean="0"/>
              <a:t> If you choose another clip art file, the clip art must be in the Windows Metafile format [.</a:t>
            </a:r>
            <a:r>
              <a:rPr lang="en-US" sz="1200" i="0" baseline="0" dirty="0" err="1" smtClean="0"/>
              <a:t>wmf</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a:t>
            </a:r>
            <a:r>
              <a:rPr lang="en-US" sz="1200" kern="1200" baseline="0" dirty="0" smtClean="0">
                <a:solidFill>
                  <a:schemeClr val="tx1"/>
                </a:solidFill>
                <a:latin typeface="+mn-lt"/>
                <a:ea typeface="+mn-ea"/>
                <a:cs typeface="+mn-cs"/>
              </a:rPr>
              <a:t> clip art.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Ungroup</a:t>
            </a:r>
            <a:r>
              <a:rPr lang="en-US" sz="1200" kern="1200" baseline="0" dirty="0" smtClean="0">
                <a:solidFill>
                  <a:schemeClr val="tx1"/>
                </a:solidFill>
                <a:latin typeface="+mn-lt"/>
                <a:ea typeface="+mn-ea"/>
                <a:cs typeface="+mn-cs"/>
              </a:rPr>
              <a:t>. </a:t>
            </a: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the </a:t>
            </a:r>
            <a:r>
              <a:rPr lang="en-US" sz="1200" b="1" baseline="0" dirty="0" smtClean="0"/>
              <a:t>Autoshape</a:t>
            </a:r>
            <a:r>
              <a:rPr lang="en-US" sz="1200" baseline="0" dirty="0" smtClean="0"/>
              <a:t> object, and then press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select each object and drag it to one side of the slide, until the orange silhouette freeform shape is visible. (</a:t>
            </a:r>
            <a:r>
              <a:rPr lang="en-US" sz="1200" b="1" baseline="0" dirty="0" smtClean="0"/>
              <a:t>Note:</a:t>
            </a:r>
            <a:r>
              <a:rPr lang="en-US" sz="1200" baseline="0" dirty="0" smtClean="0"/>
              <a:t> The silhouette shape is directly on top of the dark brown rectangle in the back.) Delete all of the other freeform shapes except for the silhouette by selecting them in the </a:t>
            </a:r>
            <a:r>
              <a:rPr lang="en-US" sz="1200" b="1" baseline="0" dirty="0" smtClean="0"/>
              <a:t>Selection and Visibility </a:t>
            </a:r>
            <a:r>
              <a:rPr lang="en-US" sz="1200" baseline="0" dirty="0" smtClean="0"/>
              <a:t>pane and then pressing DELETE.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silhouette shape. Under </a:t>
            </a:r>
            <a:r>
              <a:rPr lang="en-US" sz="1200" b="1" baseline="0" dirty="0" smtClean="0"/>
              <a:t>Drawing 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Shape Width </a:t>
            </a:r>
            <a:r>
              <a:rPr lang="en-US" sz="1200" baseline="0" dirty="0" smtClean="0"/>
              <a:t>box, enter </a:t>
            </a:r>
            <a:r>
              <a:rPr lang="en-US" sz="1200" b="1" baseline="0" dirty="0" smtClean="0"/>
              <a:t>1.8”</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Fill </a:t>
            </a:r>
            <a:r>
              <a:rPr lang="en-US" sz="1200" kern="1200" baseline="0" dirty="0" smtClean="0">
                <a:solidFill>
                  <a:schemeClr val="tx1"/>
                </a:solidFill>
                <a:latin typeface="+mn-lt"/>
                <a:ea typeface="+mn-ea"/>
                <a:cs typeface="+mn-cs"/>
              </a:rPr>
              <a:t>in the left pane, select </a:t>
            </a:r>
            <a:r>
              <a:rPr lang="en-US" sz="1200" b="1" kern="1200" baseline="0" dirty="0" smtClean="0">
                <a:solidFill>
                  <a:schemeClr val="tx1"/>
                </a:solidFill>
                <a:latin typeface="+mn-lt"/>
                <a:ea typeface="+mn-ea"/>
                <a:cs typeface="+mn-cs"/>
              </a:rPr>
              <a:t>Solid fill </a:t>
            </a:r>
            <a:r>
              <a:rPr lang="en-US" sz="1200" kern="1200" baseline="0" dirty="0" smtClean="0">
                <a:solidFill>
                  <a:schemeClr val="tx1"/>
                </a:solidFill>
                <a:latin typeface="+mn-lt"/>
                <a:ea typeface="+mn-ea"/>
                <a:cs typeface="+mn-cs"/>
              </a:rPr>
              <a:t>in the right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Click the button next to </a:t>
            </a:r>
            <a:r>
              <a:rPr lang="en-US" sz="1200" b="1" kern="1200" baseline="0" dirty="0" smtClean="0">
                <a:solidFill>
                  <a:schemeClr val="tx1"/>
                </a:solidFill>
                <a:latin typeface="+mn-lt"/>
                <a:ea typeface="+mn-ea"/>
                <a:cs typeface="+mn-cs"/>
              </a:rPr>
              <a:t>Color</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Black, Text 1 </a:t>
            </a:r>
            <a:r>
              <a:rPr lang="en-US" sz="1200" kern="1200" baseline="0" dirty="0" smtClean="0">
                <a:solidFill>
                  <a:schemeClr val="tx1"/>
                </a:solidFill>
                <a:latin typeface="+mn-lt"/>
                <a:ea typeface="+mn-ea"/>
                <a:cs typeface="+mn-cs"/>
              </a:rPr>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40%</a:t>
            </a:r>
            <a:r>
              <a:rPr lang="en-US" sz="1200"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On the slide, drag the silhouette on top of the blue rectangle. </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Select the silhouette shape</a:t>
            </a:r>
            <a:r>
              <a:rPr lang="en-US" sz="1200" kern="1200" baseline="0" dirty="0" smtClean="0">
                <a:solidFill>
                  <a:schemeClr val="tx1"/>
                </a:solidFill>
                <a:latin typeface="+mn-lt"/>
                <a:ea typeface="+mn-ea"/>
                <a:cs typeface="+mn-cs"/>
              </a:rPr>
              <a:t>. Press the UP ARROW and DOWN ARROW keys to position the silhouette so that the bottom edge is just above the rectangle bevel edge. </a:t>
            </a:r>
            <a:endParaRPr lang="en-US" sz="1200" i="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baseline="0" dirty="0" smtClean="0">
                <a:solidFill>
                  <a:schemeClr val="tx1"/>
                </a:solidFill>
                <a:latin typeface="+mn-lt"/>
                <a:ea typeface="+mn-ea"/>
                <a:cs typeface="+mn-cs"/>
              </a:rPr>
              <a:t>Press and hold SHIFT and select the silhouette shape and the rectangle. On the </a:t>
            </a:r>
            <a:r>
              <a:rPr lang="en-US" sz="1200" b="1" i="0" kern="1200" baseline="0" dirty="0" smtClean="0">
                <a:solidFill>
                  <a:schemeClr val="tx1"/>
                </a:solidFill>
                <a:latin typeface="+mn-lt"/>
                <a:ea typeface="+mn-ea"/>
                <a:cs typeface="+mn-cs"/>
              </a:rPr>
              <a:t>Home</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 </a:t>
            </a:r>
            <a:r>
              <a:rPr lang="en-US" sz="1200" i="0" kern="1200" baseline="0" dirty="0" smtClean="0">
                <a:solidFill>
                  <a:schemeClr val="tx1"/>
                </a:solidFill>
                <a:latin typeface="+mn-lt"/>
                <a:ea typeface="+mn-ea"/>
                <a:cs typeface="+mn-cs"/>
              </a:rPr>
              <a:t>group, click </a:t>
            </a:r>
            <a:r>
              <a:rPr lang="en-US" sz="1200" b="1" i="0" kern="1200" baseline="0" dirty="0" smtClean="0">
                <a:solidFill>
                  <a:schemeClr val="tx1"/>
                </a:solidFill>
                <a:latin typeface="+mn-lt"/>
                <a:ea typeface="+mn-ea"/>
                <a:cs typeface="+mn-cs"/>
              </a:rPr>
              <a:t>Arrange</a:t>
            </a:r>
            <a:r>
              <a:rPr lang="en-US" sz="1200" i="0" kern="1200" baseline="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baseline="0" dirty="0" smtClean="0">
                <a:solidFill>
                  <a:schemeClr val="tx1"/>
                </a:solidFill>
                <a:latin typeface="+mn-lt"/>
                <a:ea typeface="+mn-ea"/>
                <a:cs typeface="+mn-cs"/>
              </a:rPr>
              <a:t>Point to </a:t>
            </a:r>
            <a:r>
              <a:rPr lang="en-US" sz="1200" b="1" i="0" kern="1200" baseline="0" dirty="0" smtClean="0">
                <a:solidFill>
                  <a:schemeClr val="tx1"/>
                </a:solidFill>
                <a:latin typeface="+mn-lt"/>
                <a:ea typeface="+mn-ea"/>
                <a:cs typeface="+mn-cs"/>
              </a:rPr>
              <a:t>Align</a:t>
            </a:r>
            <a:r>
              <a:rPr lang="en-US" sz="1200" i="0" kern="1200" baseline="0" dirty="0" smtClean="0">
                <a:solidFill>
                  <a:schemeClr val="tx1"/>
                </a:solidFill>
                <a:latin typeface="+mn-lt"/>
                <a:ea typeface="+mn-ea"/>
                <a:cs typeface="+mn-cs"/>
              </a:rPr>
              <a:t>, and then click </a:t>
            </a:r>
            <a:r>
              <a:rPr lang="en-US" sz="1200" b="1" i="0" kern="1200" baseline="0" dirty="0" smtClean="0">
                <a:solidFill>
                  <a:schemeClr val="tx1"/>
                </a:solidFill>
                <a:latin typeface="+mn-lt"/>
                <a:ea typeface="+mn-ea"/>
                <a:cs typeface="+mn-cs"/>
              </a:rPr>
              <a:t>Align Selected Objects</a:t>
            </a:r>
            <a:r>
              <a:rPr lang="en-US" sz="1200" i="0" kern="1200" baseline="0" dirty="0" smtClean="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baseline="0" dirty="0" smtClean="0">
                <a:solidFill>
                  <a:schemeClr val="tx1"/>
                </a:solidFill>
                <a:latin typeface="+mn-lt"/>
                <a:ea typeface="+mn-ea"/>
                <a:cs typeface="+mn-cs"/>
              </a:rPr>
              <a:t>Point to </a:t>
            </a:r>
            <a:r>
              <a:rPr lang="en-US" sz="1200" b="1" i="0" kern="1200" baseline="0" dirty="0" smtClean="0">
                <a:solidFill>
                  <a:schemeClr val="tx1"/>
                </a:solidFill>
                <a:latin typeface="+mn-lt"/>
                <a:ea typeface="+mn-ea"/>
                <a:cs typeface="+mn-cs"/>
              </a:rPr>
              <a:t>Align</a:t>
            </a:r>
            <a:r>
              <a:rPr lang="en-US" sz="1200" i="0" kern="1200" baseline="0" dirty="0" smtClean="0">
                <a:solidFill>
                  <a:schemeClr val="tx1"/>
                </a:solidFill>
                <a:latin typeface="+mn-lt"/>
                <a:ea typeface="+mn-ea"/>
                <a:cs typeface="+mn-cs"/>
              </a:rPr>
              <a:t>, and then click </a:t>
            </a:r>
            <a:r>
              <a:rPr lang="en-US" sz="1200" b="1" i="0" kern="1200" baseline="0" dirty="0" smtClean="0">
                <a:solidFill>
                  <a:schemeClr val="tx1"/>
                </a:solidFill>
                <a:latin typeface="+mn-lt"/>
                <a:ea typeface="+mn-ea"/>
                <a:cs typeface="+mn-cs"/>
              </a:rPr>
              <a:t>Align Center</a:t>
            </a:r>
            <a:r>
              <a:rPr lang="en-US" sz="1200" i="0" kern="1200" baseline="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Group</a:t>
            </a:r>
            <a:r>
              <a:rPr lang="en-US" sz="1200" i="0"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baseline="0" dirty="0" smtClean="0">
                <a:solidFill>
                  <a:schemeClr val="tx1"/>
                </a:solidFill>
                <a:latin typeface="+mn-lt"/>
                <a:ea typeface="+mn-ea"/>
                <a:cs typeface="+mn-cs"/>
              </a:rPr>
              <a:t>Select the group. On the </a:t>
            </a:r>
            <a:r>
              <a:rPr lang="en-US" sz="1200" b="1" i="0" kern="1200" baseline="0" dirty="0" smtClean="0">
                <a:solidFill>
                  <a:schemeClr val="tx1"/>
                </a:solidFill>
                <a:latin typeface="+mn-lt"/>
                <a:ea typeface="+mn-ea"/>
                <a:cs typeface="+mn-cs"/>
              </a:rPr>
              <a:t>Home</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Shape Effects</a:t>
            </a:r>
            <a:r>
              <a:rPr lang="en-US" sz="120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3-D Rotation</a:t>
            </a:r>
            <a:r>
              <a:rPr lang="en-US" sz="120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Perspective</a:t>
            </a:r>
            <a:r>
              <a:rPr lang="en-US" sz="120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Perspective Right </a:t>
            </a:r>
            <a:r>
              <a:rPr lang="en-US" sz="1200" i="0" kern="1200" baseline="0" dirty="0" smtClean="0">
                <a:solidFill>
                  <a:schemeClr val="tx1"/>
                </a:solidFill>
                <a:latin typeface="+mn-lt"/>
                <a:ea typeface="+mn-ea"/>
                <a:cs typeface="+mn-cs"/>
              </a:rPr>
              <a:t>(first row, third option from the left).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baseline="0" dirty="0" smtClean="0">
                <a:solidFill>
                  <a:schemeClr val="tx1"/>
                </a:solidFill>
                <a:latin typeface="+mn-lt"/>
                <a:ea typeface="+mn-ea"/>
                <a:cs typeface="+mn-cs"/>
              </a:rPr>
              <a:t>Drag the group and text box to position on the slide as needed.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right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Diagonal </a:t>
            </a:r>
            <a:r>
              <a:rPr lang="en-US" sz="1200" kern="1200" dirty="0" smtClean="0">
                <a:solidFill>
                  <a:schemeClr val="tx1"/>
                </a:solidFill>
                <a:latin typeface="+mn-lt"/>
                <a:ea typeface="+mn-ea"/>
                <a:cs typeface="+mn-cs"/>
              </a:rPr>
              <a:t>(first row, first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225°</a:t>
            </a:r>
            <a:r>
              <a:rPr lang="en-US" sz="1200" b="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stops</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stops</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a:t>
            </a:r>
            <a:r>
              <a:rPr lang="en-US" sz="1200" b="0" kern="1200" baseline="0" dirty="0" smtClean="0">
                <a:solidFill>
                  <a:schemeClr val="tx1"/>
                </a:solidFill>
                <a:latin typeface="+mn-lt"/>
                <a:ea typeface="+mn-ea"/>
                <a:cs typeface="+mn-cs"/>
              </a:rPr>
              <a: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48%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Theme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Black, Text 1, Lighter 5%</a:t>
            </a:r>
            <a:r>
              <a:rPr lang="en-US" sz="1200" kern="1200" dirty="0" smtClean="0">
                <a:solidFill>
                  <a:schemeClr val="tx1"/>
                </a:solidFill>
                <a:latin typeface="+mn-lt"/>
                <a:ea typeface="+mn-ea"/>
                <a:cs typeface="+mn-cs"/>
              </a:rPr>
              <a:t> (sixth row, second option from the left). </a:t>
            </a:r>
          </a:p>
          <a:p>
            <a:pPr marL="6858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a:t>
            </a:r>
            <a:r>
              <a:rPr lang="en-US" sz="1200" b="0" kern="1200" baseline="0" dirty="0" smtClean="0">
                <a:solidFill>
                  <a:schemeClr val="tx1"/>
                </a:solidFill>
                <a:latin typeface="+mn-lt"/>
                <a:ea typeface="+mn-ea"/>
                <a:cs typeface="+mn-cs"/>
              </a:rPr>
              <a:t> stop in the slider</a:t>
            </a:r>
            <a:r>
              <a:rPr lang="en-US" sz="1200" kern="1200" dirty="0" smtClean="0">
                <a:solidFill>
                  <a:schemeClr val="tx1"/>
                </a:solidFill>
                <a:latin typeface="+mn-lt"/>
                <a:ea typeface="+mn-ea"/>
                <a:cs typeface="+mn-cs"/>
              </a:rPr>
              <a:t>, and then do the following:</a:t>
            </a:r>
          </a:p>
          <a:p>
            <a:pPr marL="11430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94%</a:t>
            </a:r>
            <a:r>
              <a:rPr lang="en-US" sz="1200" kern="1200" dirty="0" smtClean="0">
                <a:solidFill>
                  <a:schemeClr val="tx1"/>
                </a:solidFill>
                <a:latin typeface="+mn-lt"/>
                <a:ea typeface="+mn-ea"/>
                <a:cs typeface="+mn-cs"/>
              </a:rPr>
              <a:t>.</a:t>
            </a:r>
          </a:p>
          <a:p>
            <a:pPr marL="1143000" lvl="3"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Theme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Dark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Blue, Text 2, Lighter 40% </a:t>
            </a:r>
            <a:r>
              <a:rPr lang="en-US" sz="1200" kern="1200" dirty="0" smtClean="0">
                <a:solidFill>
                  <a:schemeClr val="tx1"/>
                </a:solidFill>
                <a:latin typeface="+mn-lt"/>
                <a:ea typeface="+mn-ea"/>
                <a:cs typeface="+mn-cs"/>
              </a:rPr>
              <a:t>(fourth row, fourth option from the left). </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8F65F90-AE9A-43E5-8925-053787B6C227}"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404039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65F90-AE9A-43E5-8925-053787B6C22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908324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65F90-AE9A-43E5-8925-053787B6C22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908324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65F90-AE9A-43E5-8925-053787B6C22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908324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65F90-AE9A-43E5-8925-053787B6C227}"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908324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65F90-AE9A-43E5-8925-053787B6C22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908324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65F90-AE9A-43E5-8925-053787B6C227}"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223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176382-FB37-49B2-808B-1352598815EA}" type="datetimeFigureOut">
              <a:rPr lang="en-US">
                <a:solidFill>
                  <a:prstClr val="black">
                    <a:tint val="75000"/>
                  </a:prstClr>
                </a:solidFill>
              </a:rPr>
              <a:pPr/>
              <a:t>9/12/14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7B4509-F3D4-4233-AE1D-557EFE57214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670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76382-FB37-49B2-808B-1352598815EA}" type="datetimeFigureOut">
              <a:rPr lang="en-US">
                <a:solidFill>
                  <a:prstClr val="black">
                    <a:tint val="75000"/>
                  </a:prstClr>
                </a:solidFill>
              </a:rPr>
              <a:pPr/>
              <a:t>9/12/14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7B4509-F3D4-4233-AE1D-557EFE57214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286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76382-FB37-49B2-808B-1352598815EA}" type="datetimeFigureOut">
              <a:rPr lang="en-US">
                <a:solidFill>
                  <a:prstClr val="black">
                    <a:tint val="75000"/>
                  </a:prstClr>
                </a:solidFill>
              </a:rPr>
              <a:pPr/>
              <a:t>9/12/14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7B4509-F3D4-4233-AE1D-557EFE57214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973454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76382-FB37-49B2-808B-1352598815EA}" type="datetimeFigureOut">
              <a:rPr lang="en-US">
                <a:solidFill>
                  <a:prstClr val="black">
                    <a:tint val="75000"/>
                  </a:prstClr>
                </a:solidFill>
              </a:rPr>
              <a:pPr/>
              <a:t>9/12/14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7B4509-F3D4-4233-AE1D-557EFE57214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781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176382-FB37-49B2-808B-1352598815EA}" type="datetimeFigureOut">
              <a:rPr lang="en-US">
                <a:solidFill>
                  <a:prstClr val="black">
                    <a:tint val="75000"/>
                  </a:prstClr>
                </a:solidFill>
              </a:rPr>
              <a:pPr/>
              <a:t>9/12/14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7B4509-F3D4-4233-AE1D-557EFE57214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905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176382-FB37-49B2-808B-1352598815EA}" type="datetimeFigureOut">
              <a:rPr lang="en-US">
                <a:solidFill>
                  <a:prstClr val="black">
                    <a:tint val="75000"/>
                  </a:prstClr>
                </a:solidFill>
              </a:rPr>
              <a:pPr/>
              <a:t>9/12/14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7B4509-F3D4-4233-AE1D-557EFE57214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630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176382-FB37-49B2-808B-1352598815EA}" type="datetimeFigureOut">
              <a:rPr lang="en-US">
                <a:solidFill>
                  <a:prstClr val="black">
                    <a:tint val="75000"/>
                  </a:prstClr>
                </a:solidFill>
              </a:rPr>
              <a:pPr/>
              <a:t>9/12/14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7B4509-F3D4-4233-AE1D-557EFE57214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969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176382-FB37-49B2-808B-1352598815EA}" type="datetimeFigureOut">
              <a:rPr lang="en-US">
                <a:solidFill>
                  <a:prstClr val="black">
                    <a:tint val="75000"/>
                  </a:prstClr>
                </a:solidFill>
              </a:rPr>
              <a:pPr/>
              <a:t>9/12/14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67B4509-F3D4-4233-AE1D-557EFE57214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109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76382-FB37-49B2-808B-1352598815EA}" type="datetimeFigureOut">
              <a:rPr lang="en-US">
                <a:solidFill>
                  <a:prstClr val="black">
                    <a:tint val="75000"/>
                  </a:prstClr>
                </a:solidFill>
              </a:rPr>
              <a:pPr/>
              <a:t>9/12/14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7B4509-F3D4-4233-AE1D-557EFE57214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388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176382-FB37-49B2-808B-1352598815EA}" type="datetimeFigureOut">
              <a:rPr lang="en-US">
                <a:solidFill>
                  <a:prstClr val="black">
                    <a:tint val="75000"/>
                  </a:prstClr>
                </a:solidFill>
              </a:rPr>
              <a:pPr/>
              <a:t>9/12/14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7B4509-F3D4-4233-AE1D-557EFE57214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643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176382-FB37-49B2-808B-1352598815EA}" type="datetimeFigureOut">
              <a:rPr lang="en-US">
                <a:solidFill>
                  <a:prstClr val="black">
                    <a:tint val="75000"/>
                  </a:prstClr>
                </a:solidFill>
              </a:rPr>
              <a:pPr/>
              <a:t>9/12/14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7B4509-F3D4-4233-AE1D-557EFE57214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948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76382-FB37-49B2-808B-1352598815EA}" type="datetimeFigureOut">
              <a:rPr lang="en-US" smtClean="0">
                <a:solidFill>
                  <a:prstClr val="black">
                    <a:tint val="75000"/>
                  </a:prstClr>
                </a:solidFill>
              </a:rPr>
              <a:pPr/>
              <a:t>9/12/14</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B4509-F3D4-4233-AE1D-557EFE572147}"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90322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4" Type="http://schemas.openxmlformats.org/officeDocument/2006/relationships/diagramData" Target="../diagrams/data4.xml"/><Relationship Id="rId5" Type="http://schemas.openxmlformats.org/officeDocument/2006/relationships/diagramLayout" Target="../diagrams/layout4.xml"/><Relationship Id="rId7" Type="http://schemas.openxmlformats.org/officeDocument/2006/relationships/diagramColors" Target="../diagrams/colors4.xml"/><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8.jpeg"/><Relationship Id="rId6"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hyperlink" Target="http://www.jewishjournal.com/los_angeles/article/a_call_for_iran_sanctions_at_port"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www.insurancejournal.com/news/west/2013/02/13/281213.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aliforniawatch.org/dailyreport/fight-escalates-over-insurance-ties-iran-654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jewishjournal.com/community_briefs/item/briefs_delshad_to_beverly_hills_just_say_no_to_investment_in_iran_survivor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district36.cssrc.us/content/anderson-leads-latest-iran-divestment-measure-senate-passag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portofsandiego.org/public-documents/doc_view/1204-05-06-08-bpc-regular-meeting.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treasury.gov/press-center/press-releases/Pages/jl2618.aspx"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blumenfield.lacity.org/pressrelease_022114" TargetMode="External"/><Relationship Id="rId4" Type="http://schemas.openxmlformats.org/officeDocument/2006/relationships/hyperlink" Target="http://www.treasury.gov/press-center/press-releases/Pages/tg1322.aspx" TargetMode="External"/><Relationship Id="rId10" Type="http://schemas.openxmlformats.org/officeDocument/2006/relationships/image" Target="../media/image1.jpeg"/><Relationship Id="rId5" Type="http://schemas.openxmlformats.org/officeDocument/2006/relationships/hyperlink" Target="http://www.treasury.gov/press-center/press-releases/Pages/jl1955.aspx" TargetMode="External"/><Relationship Id="rId7" Type="http://schemas.openxmlformats.org/officeDocument/2006/relationships/hyperlink" Target="http://www.ibtimes.com/us-slaps-sanctions-iran-airline-saudi-murder-plot-323013"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 Id="rId9" Type="http://schemas.openxmlformats.org/officeDocument/2006/relationships/hyperlink" Target="http://district36.cssrc.us/content/anderson-leads-latest-iran-divestment-measure-senate-passage" TargetMode="External"/><Relationship Id="rId3" Type="http://schemas.openxmlformats.org/officeDocument/2006/relationships/hyperlink" Target="http://www.whitehouse.gov/the-press-office/2012/02/06/executive-order-blocking-property-government-iran-and-iranian-financial-" TargetMode="External"/><Relationship Id="rId6" Type="http://schemas.openxmlformats.org/officeDocument/2006/relationships/hyperlink" Target="http://www.bbc.co.uk/news/world-us-canada-13897272" TargetMode="Externa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4" Type="http://schemas.openxmlformats.org/officeDocument/2006/relationships/diagramLayout" Target="../diagrams/layout1.xml"/><Relationship Id="rId10" Type="http://schemas.openxmlformats.org/officeDocument/2006/relationships/diagramQuickStyle" Target="../diagrams/quickStyle2.xml"/><Relationship Id="rId5" Type="http://schemas.openxmlformats.org/officeDocument/2006/relationships/diagramQuickStyle" Target="../diagrams/quickStyle1.xml"/><Relationship Id="rId7" Type="http://schemas.microsoft.com/office/2007/relationships/diagramDrawing" Target="../diagrams/drawing1.xml"/><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notesSlide" Target="../notesSlides/notesSlide2.xml"/><Relationship Id="rId9" Type="http://schemas.openxmlformats.org/officeDocument/2006/relationships/diagramLayout" Target="../diagrams/layout2.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tx2">
                <a:alpha val="84000"/>
                <a:lumMod val="54000"/>
                <a:lumOff val="46000"/>
              </a:schemeClr>
            </a:gs>
            <a:gs pos="40000">
              <a:schemeClr val="bg2">
                <a:tint val="45000"/>
                <a:shade val="99000"/>
                <a:satMod val="350000"/>
              </a:schemeClr>
            </a:gs>
            <a:gs pos="100000">
              <a:schemeClr val="bg2">
                <a:shade val="20000"/>
                <a:satMod val="255000"/>
              </a:schemeClr>
            </a:gs>
          </a:gsLst>
          <a:lin ang="45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381000" y="457201"/>
            <a:ext cx="8458200" cy="5663089"/>
          </a:xfrm>
          <a:prstGeom prst="rect">
            <a:avLst/>
          </a:prstGeom>
          <a:noFill/>
        </p:spPr>
        <p:txBody>
          <a:bodyPr wrap="square" rtlCol="0">
            <a:spAutoFit/>
          </a:bodyPr>
          <a:lstStyle/>
          <a:p>
            <a:pPr lvl="0"/>
            <a:r>
              <a:rPr lang="en-US" dirty="0">
                <a:effectLst>
                  <a:glow rad="50800">
                    <a:schemeClr val="accent1">
                      <a:alpha val="20000"/>
                    </a:schemeClr>
                  </a:glow>
                </a:effectLst>
              </a:rPr>
              <a:t>Monday, 25 August </a:t>
            </a:r>
            <a:r>
              <a:rPr lang="en-US" dirty="0" smtClean="0">
                <a:effectLst>
                  <a:glow rad="50800">
                    <a:schemeClr val="accent1">
                      <a:alpha val="20000"/>
                    </a:schemeClr>
                  </a:glow>
                </a:effectLst>
              </a:rPr>
              <a:t>2014</a:t>
            </a:r>
          </a:p>
          <a:p>
            <a:pPr lvl="0"/>
            <a:endParaRPr lang="en-US" dirty="0"/>
          </a:p>
          <a:p>
            <a:pPr lvl="0"/>
            <a:r>
              <a:rPr lang="en-US" sz="2800" dirty="0" smtClean="0">
                <a:ln w="15875" cmpd="sng">
                  <a:solidFill>
                    <a:schemeClr val="bg1">
                      <a:lumMod val="95000"/>
                      <a:alpha val="83000"/>
                    </a:schemeClr>
                  </a:solidFill>
                </a:ln>
                <a:effectLst>
                  <a:glow rad="63500">
                    <a:srgbClr val="E1E3E2">
                      <a:alpha val="16078"/>
                    </a:srgbClr>
                  </a:glow>
                </a:effectLst>
              </a:rPr>
              <a:t>“Iran </a:t>
            </a:r>
            <a:r>
              <a:rPr lang="en-US" sz="2800" dirty="0">
                <a:ln w="15875" cmpd="sng">
                  <a:solidFill>
                    <a:schemeClr val="bg1">
                      <a:lumMod val="95000"/>
                      <a:alpha val="83000"/>
                    </a:schemeClr>
                  </a:solidFill>
                </a:ln>
                <a:effectLst>
                  <a:glow rad="63500">
                    <a:srgbClr val="E1E3E2">
                      <a:alpha val="16078"/>
                    </a:srgbClr>
                  </a:glow>
                </a:effectLst>
              </a:rPr>
              <a:t>will not be open for business before a comprehensive agreement with Western powers is reached over its nuclear program</a:t>
            </a:r>
            <a:r>
              <a:rPr lang="en-US" sz="2800" dirty="0" smtClean="0">
                <a:ln w="15875" cmpd="sng">
                  <a:solidFill>
                    <a:schemeClr val="bg1">
                      <a:lumMod val="95000"/>
                      <a:alpha val="83000"/>
                    </a:schemeClr>
                  </a:solidFill>
                </a:ln>
                <a:effectLst>
                  <a:glow rad="63500">
                    <a:srgbClr val="E1E3E2">
                      <a:alpha val="16078"/>
                    </a:srgbClr>
                  </a:glow>
                </a:effectLst>
              </a:rPr>
              <a:t>,” </a:t>
            </a:r>
            <a:r>
              <a:rPr lang="en-US" sz="2800" dirty="0">
                <a:ln w="15875" cmpd="sng">
                  <a:solidFill>
                    <a:schemeClr val="bg1">
                      <a:lumMod val="95000"/>
                      <a:alpha val="83000"/>
                    </a:schemeClr>
                  </a:solidFill>
                </a:ln>
                <a:effectLst>
                  <a:glow rad="63500">
                    <a:srgbClr val="E1E3E2">
                      <a:alpha val="16078"/>
                    </a:srgbClr>
                  </a:glow>
                </a:effectLst>
              </a:rPr>
              <a:t>David Cohen, U.S. Under Secretary of the Treasury for Terrorism and Financial Intelligence, said in an interview aired by Al Arabiya News on Monday</a:t>
            </a:r>
            <a:r>
              <a:rPr lang="en-US" sz="2800" dirty="0" smtClean="0">
                <a:ln w="15875" cmpd="sng">
                  <a:solidFill>
                    <a:schemeClr val="bg1">
                      <a:lumMod val="95000"/>
                      <a:alpha val="83000"/>
                    </a:schemeClr>
                  </a:solidFill>
                </a:ln>
                <a:effectLst>
                  <a:glow rad="63500">
                    <a:srgbClr val="E1E3E2">
                      <a:alpha val="16078"/>
                    </a:srgbClr>
                  </a:glow>
                </a:effectLst>
              </a:rPr>
              <a:t>.</a:t>
            </a:r>
          </a:p>
          <a:p>
            <a:pPr lvl="0"/>
            <a:endParaRPr lang="en-US" sz="2800" dirty="0">
              <a:ln w="15875" cmpd="sng">
                <a:solidFill>
                  <a:schemeClr val="bg1">
                    <a:lumMod val="95000"/>
                    <a:alpha val="83000"/>
                  </a:schemeClr>
                </a:solidFill>
              </a:ln>
              <a:effectLst>
                <a:glow rad="63500">
                  <a:srgbClr val="E1E3E2">
                    <a:alpha val="16078"/>
                  </a:srgbClr>
                </a:glow>
              </a:effectLst>
            </a:endParaRPr>
          </a:p>
          <a:p>
            <a:pPr lvl="0"/>
            <a:r>
              <a:rPr lang="en-US" sz="2800" dirty="0">
                <a:ln w="15875" cmpd="sng">
                  <a:solidFill>
                    <a:schemeClr val="bg1">
                      <a:lumMod val="95000"/>
                      <a:alpha val="83000"/>
                    </a:schemeClr>
                  </a:solidFill>
                </a:ln>
                <a:effectLst>
                  <a:glow rad="63500">
                    <a:srgbClr val="E1E3E2">
                      <a:alpha val="16078"/>
                    </a:srgbClr>
                  </a:glow>
                </a:effectLst>
              </a:rPr>
              <a:t>“It is certainly premature if anyone is entering in business deals today that are contrary to the sanctions that remain in place,” Cohen told Al Arabiya’s senior presenter Nadine Hani.</a:t>
            </a:r>
          </a:p>
          <a:p>
            <a:pPr lvl="0"/>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137799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23000">
              <a:schemeClr val="tx2">
                <a:lumMod val="50000"/>
                <a:alpha val="82000"/>
              </a:schemeClr>
            </a:gs>
            <a:gs pos="8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8229600" cy="1143000"/>
          </a:xfrm>
          <a:gradFill>
            <a:gsLst>
              <a:gs pos="9167">
                <a:srgbClr val="6E0221">
                  <a:alpha val="72000"/>
                </a:srgbClr>
              </a:gs>
              <a:gs pos="36000">
                <a:schemeClr val="tx2">
                  <a:lumMod val="50000"/>
                  <a:alpha val="0"/>
                </a:schemeClr>
              </a:gs>
              <a:gs pos="98750">
                <a:srgbClr val="0F1806">
                  <a:alpha val="65000"/>
                </a:srgbClr>
              </a:gs>
              <a:gs pos="64000">
                <a:srgbClr val="1E3868"/>
              </a:gs>
              <a:gs pos="73000">
                <a:srgbClr val="002060">
                  <a:alpha val="87000"/>
                </a:srgbClr>
              </a:gs>
            </a:gsLst>
            <a:lin ang="16200000" scaled="1"/>
          </a:gradFill>
          <a:ln>
            <a:gradFill>
              <a:gsLst>
                <a:gs pos="7000">
                  <a:srgbClr val="1E1C44"/>
                </a:gs>
                <a:gs pos="50000">
                  <a:schemeClr val="bg2">
                    <a:lumMod val="10000"/>
                  </a:schemeClr>
                </a:gs>
                <a:gs pos="100000">
                  <a:schemeClr val="accent6">
                    <a:lumMod val="50000"/>
                    <a:alpha val="50000"/>
                  </a:schemeClr>
                </a:gs>
              </a:gsLst>
              <a:lin ang="5400000" scaled="0"/>
            </a:gradFill>
          </a:ln>
          <a:effectLst>
            <a:outerShdw blurRad="50800" dist="50800" dir="5400000" algn="ctr" rotWithShape="0">
              <a:schemeClr val="bg2">
                <a:lumMod val="75000"/>
              </a:schemeClr>
            </a:outerShdw>
            <a:reflection stA="0" endPos="65000" dist="444500" dir="5400000" sy="-100000" algn="bl" rotWithShape="0"/>
            <a:softEdge rad="0"/>
          </a:effectLst>
        </p:spPr>
        <p:txBody>
          <a:bodyPr anchor="t"/>
          <a:lstStyle/>
          <a:p>
            <a:r>
              <a:rPr lang="en-US" b="0" dirty="0" smtClean="0">
                <a:solidFill>
                  <a:schemeClr val="accent3">
                    <a:lumMod val="75000"/>
                  </a:schemeClr>
                </a:solidFill>
                <a:latin typeface="Eras Bold ITC" pitchFamily="34" charset="0"/>
                <a:ea typeface="Verdana" pitchFamily="34" charset="0"/>
                <a:cs typeface="Verdana" pitchFamily="34" charset="0"/>
              </a:rPr>
              <a:t>Signs on Westwood Blvd.</a:t>
            </a:r>
            <a:endParaRPr lang="en-US" b="0" dirty="0">
              <a:solidFill>
                <a:schemeClr val="accent3">
                  <a:lumMod val="75000"/>
                </a:schemeClr>
              </a:solidFill>
              <a:latin typeface="Eras Bold ITC" pitchFamily="34" charset="0"/>
              <a:ea typeface="Verdana" pitchFamily="34" charset="0"/>
              <a:cs typeface="Verdana"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16725" y="1687410"/>
            <a:ext cx="4903076" cy="486579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50337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23000">
              <a:schemeClr val="tx2">
                <a:lumMod val="50000"/>
                <a:alpha val="82000"/>
              </a:schemeClr>
            </a:gs>
            <a:gs pos="8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20" name="Diagram 19"/>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91771450"/>
              </p:ext>
            </p:extLst>
          </p:nvPr>
        </p:nvGraphicFramePr>
        <p:xfrm>
          <a:off x="457200" y="457200"/>
          <a:ext cx="3008313" cy="56689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rotWithShape="1">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2925" t="10168" r="30283" b="28448"/>
          <a:stretch/>
        </p:blipFill>
        <p:spPr>
          <a:xfrm>
            <a:off x="2362200" y="403939"/>
            <a:ext cx="5740524" cy="5387261"/>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855712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23000">
              <a:schemeClr val="tx2">
                <a:lumMod val="50000"/>
                <a:alpha val="82000"/>
              </a:schemeClr>
            </a:gs>
            <a:gs pos="8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a:gradFill>
            <a:gsLst>
              <a:gs pos="9167">
                <a:srgbClr val="6E0221">
                  <a:alpha val="72000"/>
                </a:srgbClr>
              </a:gs>
              <a:gs pos="36000">
                <a:schemeClr val="tx2">
                  <a:lumMod val="50000"/>
                  <a:alpha val="0"/>
                </a:schemeClr>
              </a:gs>
              <a:gs pos="98750">
                <a:srgbClr val="0F1806">
                  <a:alpha val="65000"/>
                </a:srgbClr>
              </a:gs>
              <a:gs pos="64000">
                <a:srgbClr val="1E3868"/>
              </a:gs>
              <a:gs pos="73000">
                <a:srgbClr val="002060">
                  <a:alpha val="87000"/>
                </a:srgbClr>
              </a:gs>
            </a:gsLst>
            <a:lin ang="16200000" scaled="1"/>
          </a:gradFill>
          <a:ln>
            <a:gradFill>
              <a:gsLst>
                <a:gs pos="7000">
                  <a:srgbClr val="1E1C44"/>
                </a:gs>
                <a:gs pos="50000">
                  <a:schemeClr val="bg2">
                    <a:lumMod val="10000"/>
                  </a:schemeClr>
                </a:gs>
                <a:gs pos="100000">
                  <a:schemeClr val="accent6">
                    <a:lumMod val="50000"/>
                    <a:alpha val="50000"/>
                  </a:schemeClr>
                </a:gs>
              </a:gsLst>
              <a:lin ang="5400000" scaled="0"/>
            </a:gradFill>
          </a:ln>
          <a:effectLst>
            <a:outerShdw blurRad="50800" dist="50800" dir="5400000" algn="ctr" rotWithShape="0">
              <a:schemeClr val="bg2">
                <a:lumMod val="75000"/>
              </a:schemeClr>
            </a:outerShdw>
            <a:reflection stA="0" endPos="65000" dist="444500" dir="5400000" sy="-100000" algn="bl" rotWithShape="0"/>
            <a:softEdge rad="0"/>
          </a:effectLst>
        </p:spPr>
        <p:txBody>
          <a:bodyPr>
            <a:normAutofit/>
          </a:bodyPr>
          <a:lstStyle/>
          <a:p>
            <a:r>
              <a:rPr lang="en-US" sz="4400" b="1" dirty="0" smtClean="0">
                <a:latin typeface="Eras Bold ITC" pitchFamily="34" charset="0"/>
                <a:ea typeface="Verdana" pitchFamily="34" charset="0"/>
                <a:cs typeface="Verdana" pitchFamily="34" charset="0"/>
              </a:rPr>
              <a:t>Signs on Westwood Blvd.</a:t>
            </a:r>
            <a:endParaRPr lang="en-US" sz="4400" b="1" dirty="0">
              <a:latin typeface="Eras Bold ITC" pitchFamily="34" charset="0"/>
              <a:ea typeface="Verdana" pitchFamily="34" charset="0"/>
              <a:cs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67000" y="1827884"/>
            <a:ext cx="3276600" cy="46491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7796334"/>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23000">
              <a:schemeClr val="tx2">
                <a:lumMod val="50000"/>
                <a:alpha val="82000"/>
              </a:schemeClr>
            </a:gs>
            <a:gs pos="8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2759" t="9080" r="29827" b="10614"/>
          <a:stretch/>
        </p:blipFill>
        <p:spPr>
          <a:xfrm>
            <a:off x="4198882" y="1324303"/>
            <a:ext cx="3421118" cy="4130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a:off x="685800" y="1447800"/>
            <a:ext cx="3048000" cy="2862322"/>
          </a:xfrm>
          <a:prstGeom prst="rect">
            <a:avLst/>
          </a:prstGeom>
          <a:noFill/>
        </p:spPr>
        <p:txBody>
          <a:bodyPr wrap="square" rtlCol="0">
            <a:spAutoFit/>
          </a:bodyPr>
          <a:lstStyle/>
          <a:p>
            <a:r>
              <a:rPr lang="en-US" dirty="0" smtClean="0">
                <a:solidFill>
                  <a:srgbClr val="C0504D">
                    <a:lumMod val="20000"/>
                    <a:lumOff val="80000"/>
                  </a:srgbClr>
                </a:solidFill>
                <a:latin typeface="Levenim MT" pitchFamily="2" charset="-79"/>
                <a:cs typeface="Levenim MT" pitchFamily="2" charset="-79"/>
              </a:rPr>
              <a:t>Consular services... In LA? Which Embassy do they report to? When did the Ambassador  turn his papers in to be approved?</a:t>
            </a:r>
          </a:p>
          <a:p>
            <a:endParaRPr lang="en-US" dirty="0">
              <a:solidFill>
                <a:srgbClr val="C0504D">
                  <a:lumMod val="20000"/>
                  <a:lumOff val="80000"/>
                </a:srgbClr>
              </a:solidFill>
              <a:latin typeface="Levenim MT" pitchFamily="2" charset="-79"/>
              <a:cs typeface="Levenim MT" pitchFamily="2" charset="-79"/>
            </a:endParaRPr>
          </a:p>
          <a:p>
            <a:endParaRPr lang="en-US" dirty="0" smtClean="0">
              <a:solidFill>
                <a:srgbClr val="C0504D">
                  <a:lumMod val="20000"/>
                  <a:lumOff val="80000"/>
                </a:srgbClr>
              </a:solidFill>
              <a:latin typeface="Levenim MT" pitchFamily="2" charset="-79"/>
              <a:cs typeface="Levenim MT" pitchFamily="2" charset="-79"/>
            </a:endParaRPr>
          </a:p>
          <a:p>
            <a:endParaRPr lang="en-US" dirty="0">
              <a:solidFill>
                <a:srgbClr val="C0504D">
                  <a:lumMod val="20000"/>
                  <a:lumOff val="80000"/>
                </a:srgbClr>
              </a:solidFill>
              <a:latin typeface="Levenim MT" pitchFamily="2" charset="-79"/>
              <a:cs typeface="Levenim MT" pitchFamily="2" charset="-79"/>
            </a:endParaRPr>
          </a:p>
          <a:p>
            <a:endParaRPr lang="en-US" dirty="0">
              <a:solidFill>
                <a:srgbClr val="C0504D">
                  <a:lumMod val="20000"/>
                  <a:lumOff val="80000"/>
                </a:srgbClr>
              </a:solidFill>
              <a:latin typeface="Levenim MT" pitchFamily="2" charset="-79"/>
              <a:cs typeface="Levenim MT" pitchFamily="2" charset="-79"/>
            </a:endParaRPr>
          </a:p>
        </p:txBody>
      </p:sp>
      <p:graphicFrame>
        <p:nvGraphicFramePr>
          <p:cNvPr id="20" name="Diagram 19"/>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91771450"/>
              </p:ext>
            </p:extLst>
          </p:nvPr>
        </p:nvGraphicFramePr>
        <p:xfrm>
          <a:off x="457200" y="457200"/>
          <a:ext cx="3008313" cy="5668963"/>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855712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b="1" dirty="0" smtClean="0"/>
              <a:t>Los Angeles Takes Historic Steps on Iran Divestment 2014</a:t>
            </a:r>
            <a:endParaRPr lang="en-US" dirty="0"/>
          </a:p>
        </p:txBody>
      </p:sp>
      <p:sp>
        <p:nvSpPr>
          <p:cNvPr id="3" name="Subtitle 2"/>
          <p:cNvSpPr>
            <a:spLocks noGrp="1"/>
          </p:cNvSpPr>
          <p:nvPr>
            <p:ph type="subTitle" idx="1"/>
          </p:nvPr>
        </p:nvSpPr>
        <p:spPr>
          <a:xfrm>
            <a:off x="152400" y="2971800"/>
            <a:ext cx="8763000" cy="2667000"/>
          </a:xfrm>
        </p:spPr>
        <p:txBody>
          <a:bodyPr>
            <a:normAutofit/>
          </a:bodyPr>
          <a:lstStyle/>
          <a:p>
            <a:pPr lvl="0" algn="l"/>
            <a:r>
              <a:rPr lang="en-US" sz="5200" b="1" dirty="0" smtClean="0">
                <a:solidFill>
                  <a:schemeClr val="tx1"/>
                </a:solidFill>
              </a:rPr>
              <a:t>A call for Iran sanctions at Port: 11/2013</a:t>
            </a:r>
            <a:endParaRPr lang="en-US" sz="5200" dirty="0" smtClean="0">
              <a:solidFill>
                <a:schemeClr val="tx1"/>
              </a:solidFill>
            </a:endParaRPr>
          </a:p>
          <a:p>
            <a:pPr algn="l"/>
            <a:endParaRPr lang="en-US" sz="1300" b="1" u="sng" dirty="0" smtClean="0">
              <a:hlinkClick r:id="rId2"/>
            </a:endParaRPr>
          </a:p>
          <a:p>
            <a:pPr algn="r"/>
            <a:r>
              <a:rPr lang="en-US" sz="1300" b="1" u="sng" dirty="0" smtClean="0">
                <a:hlinkClick r:id="rId2"/>
              </a:rPr>
              <a:t>http://www.jewishjournal.com/los_angeles/article/a_call_for_iran_sanctions_at_port</a:t>
            </a:r>
            <a:endParaRPr lang="en-US" sz="1300" b="1" u="sng" dirty="0" smtClean="0"/>
          </a:p>
          <a:p>
            <a:pPr algn="l"/>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424152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California Commissioner Fingers Insurers for Iran Investments</a:t>
            </a:r>
            <a:endParaRPr lang="en-US" dirty="0"/>
          </a:p>
        </p:txBody>
      </p:sp>
      <p:sp>
        <p:nvSpPr>
          <p:cNvPr id="3" name="Content Placeholder 2"/>
          <p:cNvSpPr>
            <a:spLocks noGrp="1"/>
          </p:cNvSpPr>
          <p:nvPr>
            <p:ph idx="1"/>
          </p:nvPr>
        </p:nvSpPr>
        <p:spPr>
          <a:xfrm>
            <a:off x="457200" y="2362200"/>
            <a:ext cx="8229600" cy="3763963"/>
          </a:xfrm>
        </p:spPr>
        <p:txBody>
          <a:bodyPr/>
          <a:lstStyle/>
          <a:p>
            <a:r>
              <a:rPr lang="en-US" dirty="0" smtClean="0"/>
              <a:t>California Insurance Commissioner Dave Jones on Wednesday singled out eight insurers licensed to do business in the state that continue to have investments tied to Iran’s energy, military and nuclear sectors.</a:t>
            </a:r>
          </a:p>
          <a:p>
            <a:pPr lvl="0" algn="r"/>
            <a:endParaRPr lang="en-US" sz="1400" b="1" u="sng" dirty="0" smtClean="0">
              <a:hlinkClick r:id="rId2"/>
            </a:endParaRPr>
          </a:p>
          <a:p>
            <a:pPr lvl="0" algn="r"/>
            <a:endParaRPr lang="en-US" sz="1400" b="1" u="sng" dirty="0">
              <a:hlinkClick r:id="rId2"/>
            </a:endParaRPr>
          </a:p>
          <a:p>
            <a:pPr marL="0" lvl="0" indent="0" algn="r">
              <a:buNone/>
            </a:pPr>
            <a:endParaRPr lang="en-US" sz="1400" b="1" u="sng" dirty="0" smtClean="0">
              <a:hlinkClick r:id="rId2"/>
            </a:endParaRPr>
          </a:p>
          <a:p>
            <a:pPr marL="0" lvl="0" indent="0" algn="r">
              <a:buNone/>
            </a:pPr>
            <a:r>
              <a:rPr lang="en-US" sz="1400" b="1" u="sng" dirty="0" smtClean="0">
                <a:hlinkClick r:id="rId2"/>
              </a:rPr>
              <a:t>http://www.insurancejournal.com/news/west/2013/02/13/281213.htm</a:t>
            </a:r>
            <a:endParaRPr lang="en-US" sz="1400"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879754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Fight escalates over insurance ties to Iran</a:t>
            </a:r>
            <a:endParaRPr lang="en-US" dirty="0"/>
          </a:p>
        </p:txBody>
      </p:sp>
      <p:sp>
        <p:nvSpPr>
          <p:cNvPr id="3" name="Content Placeholder 2"/>
          <p:cNvSpPr>
            <a:spLocks noGrp="1"/>
          </p:cNvSpPr>
          <p:nvPr>
            <p:ph idx="1"/>
          </p:nvPr>
        </p:nvSpPr>
        <p:spPr/>
        <p:txBody>
          <a:bodyPr>
            <a:normAutofit fontScale="92500"/>
          </a:bodyPr>
          <a:lstStyle/>
          <a:p>
            <a:r>
              <a:rPr lang="en-US" dirty="0" smtClean="0"/>
              <a:t>California's battle over insurance companies with investments linked to Iran's nuclear, energy and military industries has landed in court.</a:t>
            </a:r>
          </a:p>
          <a:p>
            <a:r>
              <a:rPr lang="en-US" dirty="0" smtClean="0"/>
              <a:t>Insurance Commissioner Steve Poizner, who has been cajoling insurance companies to halt their Iranian-linked investments, yesterday sued the state's own rule-making agency, which had called his efforts "underground regulations.“</a:t>
            </a:r>
          </a:p>
          <a:p>
            <a:pPr marL="0" lvl="0" indent="0" algn="r">
              <a:buNone/>
            </a:pPr>
            <a:endParaRPr lang="en-US" sz="1500" b="1" u="sng" dirty="0" smtClean="0">
              <a:hlinkClick r:id="rId2"/>
            </a:endParaRPr>
          </a:p>
          <a:p>
            <a:pPr marL="0" lvl="0" indent="0" algn="r">
              <a:buNone/>
            </a:pPr>
            <a:r>
              <a:rPr lang="en-US" sz="1500" b="1" u="sng" dirty="0" smtClean="0">
                <a:hlinkClick r:id="rId2"/>
              </a:rPr>
              <a:t>http://californiawatch.org/dailyreport/fight-escalates-over-insurance-ties-iran-6543</a:t>
            </a:r>
            <a:endParaRPr lang="en-US" sz="1500" dirty="0" smtClean="0"/>
          </a:p>
          <a:p>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546098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Beverly Hills: Just say 'no' to investment in Iran</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Briefs: Delshad to Beverly Hills: Just say 'no' to investment in Iran; Survivors still fighting Germany for reparations</a:t>
            </a:r>
          </a:p>
          <a:p>
            <a:r>
              <a:rPr lang="en-US" b="1" dirty="0" smtClean="0"/>
              <a:t>Delshad Plans Iran Divestment for Beverly Hills</a:t>
            </a:r>
          </a:p>
          <a:p>
            <a:r>
              <a:rPr lang="en-US" dirty="0" smtClean="0"/>
              <a:t>Beverly Hills Mayor Jimmy Delshad announced plans last Friday to introduce a city measure later this month that will require city employee pension funds to divest several million dollars in investments with companies doing business with Iran. </a:t>
            </a:r>
          </a:p>
          <a:p>
            <a:pPr marL="0" indent="0" algn="r">
              <a:buNone/>
            </a:pPr>
            <a:r>
              <a:rPr lang="en-US" sz="1100" b="1" u="sng" dirty="0">
                <a:hlinkClick r:id="rId2"/>
              </a:rPr>
              <a:t>http://www.jewishjournal.com/community_briefs/item/briefs_delshad_to_beverly_hills_just_say_no_to_investment_in_iran_survivors</a:t>
            </a:r>
            <a:endParaRPr lang="en-US" sz="1100"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607596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Anderson Leads Latest Iran Divestment Measure to Senate Passage</a:t>
            </a:r>
            <a:endParaRPr lang="en-US" sz="3600"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Senator Joel Anderson (R – Alpine) today gained Senate approval of a measure to follow-up his landmark Iran divestment measure.</a:t>
            </a:r>
          </a:p>
          <a:p>
            <a:r>
              <a:rPr lang="en-US" dirty="0" smtClean="0"/>
              <a:t>Anderson presented Assembly Bill 1151, a measure authored by Assemblyman Mike Feuer (D-Los Angeles) which will require the two powerful California state investment agencies – CalPERS and CalSTRS – to make decisions about divestiture from for the Islamic Republic of Iran in public at open meetings, on the Senate Floor.  AB 1151 was approved by the Senate on a 38-0 vote.</a:t>
            </a:r>
          </a:p>
          <a:p>
            <a:pPr marL="0" indent="0" algn="r">
              <a:buNone/>
            </a:pPr>
            <a:endParaRPr lang="en-US" sz="1500" b="1" u="sng" dirty="0" smtClean="0">
              <a:hlinkClick r:id="rId2"/>
            </a:endParaRPr>
          </a:p>
          <a:p>
            <a:pPr marL="0" indent="0" algn="r">
              <a:buNone/>
            </a:pPr>
            <a:r>
              <a:rPr lang="en-US" sz="1500" b="1" u="sng" dirty="0" smtClean="0">
                <a:hlinkClick r:id="rId2"/>
              </a:rPr>
              <a:t>http</a:t>
            </a:r>
            <a:r>
              <a:rPr lang="en-US" sz="1500" b="1" u="sng" dirty="0">
                <a:hlinkClick r:id="rId2"/>
              </a:rPr>
              <a:t>://district36.cssrc.us/content/anderson-leads-latest-iran-divestment-measure-senate-passage</a:t>
            </a:r>
            <a:endParaRPr lang="en-US" sz="1500"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968047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latin typeface="Franklin Gothic Demi Cond" pitchFamily="34" charset="0"/>
              </a:rPr>
              <a:t>RESOLUTION REQUESTING THE SAN DIEGO CITY TO IDENTIFY ANY INVESTMENTS IN FOREIGN OWNED </a:t>
            </a:r>
            <a:r>
              <a:rPr lang="en-US" sz="2600" dirty="0" smtClean="0">
                <a:latin typeface="Franklin Gothic Demi Cond" pitchFamily="34" charset="0"/>
              </a:rPr>
              <a:t>COMPANIES </a:t>
            </a:r>
            <a:r>
              <a:rPr lang="en-US" sz="2600" dirty="0">
                <a:latin typeface="Franklin Gothic Demi Cond" pitchFamily="34" charset="0"/>
              </a:rPr>
              <a:t>WITH BUSINESS OPERATIONS IN IRAN</a:t>
            </a:r>
            <a:r>
              <a:rPr lang="en-US" sz="2600" dirty="0" smtClean="0">
                <a:latin typeface="Franklin Gothic Demi Cond" pitchFamily="34" charset="0"/>
              </a:rPr>
              <a:t>:</a:t>
            </a:r>
            <a:endParaRPr lang="en-US" sz="2600" dirty="0">
              <a:latin typeface="Franklin Gothic Demi Cond" pitchFamily="34" charset="0"/>
            </a:endParaRPr>
          </a:p>
        </p:txBody>
      </p:sp>
      <p:sp>
        <p:nvSpPr>
          <p:cNvPr id="3" name="Content Placeholder 2"/>
          <p:cNvSpPr>
            <a:spLocks noGrp="1"/>
          </p:cNvSpPr>
          <p:nvPr>
            <p:ph idx="1"/>
          </p:nvPr>
        </p:nvSpPr>
        <p:spPr/>
        <p:txBody>
          <a:bodyPr>
            <a:normAutofit fontScale="92500" lnSpcReduction="20000"/>
          </a:bodyPr>
          <a:lstStyle/>
          <a:p>
            <a:r>
              <a:rPr lang="en-US" dirty="0"/>
              <a:t>RESOLUTION REQUESTING THE SAN </a:t>
            </a:r>
            <a:r>
              <a:rPr lang="en-US" dirty="0" smtClean="0"/>
              <a:t>DIEGO </a:t>
            </a:r>
            <a:r>
              <a:rPr lang="en-US" dirty="0"/>
              <a:t>CITY EMPLOYEES' RETIREMENT </a:t>
            </a:r>
            <a:r>
              <a:rPr lang="en-US" dirty="0" smtClean="0"/>
              <a:t>SYSTEM </a:t>
            </a:r>
            <a:r>
              <a:rPr lang="en-US" dirty="0"/>
              <a:t>BOARD OF ADMINISTRATION </a:t>
            </a:r>
            <a:r>
              <a:rPr lang="en-US" dirty="0" smtClean="0"/>
              <a:t>TO </a:t>
            </a:r>
            <a:r>
              <a:rPr lang="en-US" dirty="0"/>
              <a:t>IDENTIFY ANY INVESTMENTS IN </a:t>
            </a:r>
          </a:p>
          <a:p>
            <a:pPr marL="346075" indent="0">
              <a:buNone/>
            </a:pPr>
            <a:r>
              <a:rPr lang="en-US" dirty="0" smtClean="0"/>
              <a:t>FOREIGN </a:t>
            </a:r>
            <a:r>
              <a:rPr lang="en-US" dirty="0"/>
              <a:t>OWNED COMPANIES WITH BUSINESS </a:t>
            </a:r>
            <a:r>
              <a:rPr lang="en-US" dirty="0" smtClean="0"/>
              <a:t>      OPERATIONS </a:t>
            </a:r>
            <a:r>
              <a:rPr lang="en-US" dirty="0"/>
              <a:t>IN IRAN OR </a:t>
            </a:r>
            <a:r>
              <a:rPr lang="en-US" dirty="0" smtClean="0"/>
              <a:t>WITH </a:t>
            </a:r>
            <a:r>
              <a:rPr lang="en-US" dirty="0"/>
              <a:t>IRAN'S ENERGY, DEFENSE, OR NUCLEAR SECTORS, AND DEVELOP A </a:t>
            </a:r>
            <a:r>
              <a:rPr lang="en-US" dirty="0" smtClean="0"/>
              <a:t>PLAN </a:t>
            </a:r>
            <a:r>
              <a:rPr lang="en-US" dirty="0"/>
              <a:t>OF DIVESTMENT IN ANY </a:t>
            </a:r>
            <a:r>
              <a:rPr lang="en-US" dirty="0" smtClean="0"/>
              <a:t>SUCH </a:t>
            </a:r>
            <a:r>
              <a:rPr lang="en-US" dirty="0"/>
              <a:t>COMPANIES OR INVESTMENTS </a:t>
            </a:r>
            <a:endParaRPr lang="en-US" dirty="0" smtClean="0"/>
          </a:p>
          <a:p>
            <a:pPr marL="346075" indent="0">
              <a:buNone/>
            </a:pPr>
            <a:endParaRPr lang="en-US" dirty="0" smtClean="0"/>
          </a:p>
          <a:p>
            <a:pPr marL="0" indent="0" algn="r">
              <a:buNone/>
            </a:pPr>
            <a:r>
              <a:rPr lang="en-US" sz="1500" u="sng" dirty="0" smtClean="0">
                <a:hlinkClick r:id="rId2"/>
              </a:rPr>
              <a:t>http</a:t>
            </a:r>
            <a:r>
              <a:rPr lang="en-US" sz="1500" u="sng" dirty="0">
                <a:hlinkClick r:id="rId2"/>
              </a:rPr>
              <a:t>://www.portofsandiego.org/public-documents/doc_view/1204-05-06-08-bpc-regular-meeting.html</a:t>
            </a:r>
            <a:endParaRPr lang="en-US" sz="1500"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53471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tx2">
                <a:alpha val="84000"/>
                <a:lumMod val="54000"/>
                <a:lumOff val="46000"/>
              </a:schemeClr>
            </a:gs>
            <a:gs pos="40000">
              <a:schemeClr val="bg2">
                <a:tint val="45000"/>
                <a:shade val="99000"/>
                <a:satMod val="350000"/>
              </a:schemeClr>
            </a:gs>
            <a:gs pos="100000">
              <a:schemeClr val="bg2">
                <a:shade val="20000"/>
                <a:satMod val="255000"/>
              </a:schemeClr>
            </a:gs>
          </a:gsLst>
          <a:lin ang="45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381000" y="457201"/>
            <a:ext cx="8458200" cy="4801314"/>
          </a:xfrm>
          <a:prstGeom prst="rect">
            <a:avLst/>
          </a:prstGeom>
          <a:noFill/>
        </p:spPr>
        <p:txBody>
          <a:bodyPr wrap="square" rtlCol="0">
            <a:spAutoFit/>
          </a:bodyPr>
          <a:lstStyle/>
          <a:p>
            <a:r>
              <a:rPr lang="en-US" dirty="0">
                <a:solidFill>
                  <a:prstClr val="black"/>
                </a:solidFill>
                <a:effectLst>
                  <a:glow rad="50800">
                    <a:srgbClr val="4F81BD">
                      <a:alpha val="20000"/>
                    </a:srgbClr>
                  </a:glow>
                </a:effectLst>
              </a:rPr>
              <a:t>Monday, 25 August </a:t>
            </a:r>
            <a:r>
              <a:rPr lang="en-US" dirty="0" smtClean="0">
                <a:solidFill>
                  <a:prstClr val="black"/>
                </a:solidFill>
                <a:effectLst>
                  <a:glow rad="50800">
                    <a:srgbClr val="4F81BD">
                      <a:alpha val="20000"/>
                    </a:srgbClr>
                  </a:glow>
                </a:effectLst>
              </a:rPr>
              <a:t>2014</a:t>
            </a:r>
          </a:p>
          <a:p>
            <a:endParaRPr lang="en-US" dirty="0">
              <a:solidFill>
                <a:prstClr val="black"/>
              </a:solidFill>
            </a:endParaRPr>
          </a:p>
          <a:p>
            <a:r>
              <a:rPr lang="en-US" sz="3200" dirty="0" smtClean="0">
                <a:ln w="15875" cmpd="sng">
                  <a:solidFill>
                    <a:prstClr val="white">
                      <a:lumMod val="95000"/>
                      <a:alpha val="7000"/>
                    </a:prstClr>
                  </a:solidFill>
                </a:ln>
                <a:solidFill>
                  <a:prstClr val="black"/>
                </a:solidFill>
                <a:effectLst>
                  <a:glow rad="63500">
                    <a:srgbClr val="E1E3E2">
                      <a:alpha val="16078"/>
                    </a:srgbClr>
                  </a:glow>
                </a:effectLst>
              </a:rPr>
              <a:t>...“We understand that there is, as you say, enthusiasm in the business community about the possibility that the sanctions will be lifted and that there will be new opportunities in Iran.  The only way that is going to come about, however, is if there is a comprehensive agreement,” Cohen added.</a:t>
            </a:r>
          </a:p>
          <a:p>
            <a:endParaRPr lang="en-US" sz="2800" dirty="0">
              <a:ln w="15875" cmpd="sng">
                <a:solidFill>
                  <a:prstClr val="white">
                    <a:lumMod val="95000"/>
                    <a:alpha val="83000"/>
                  </a:prstClr>
                </a:solidFill>
              </a:ln>
              <a:solidFill>
                <a:prstClr val="black"/>
              </a:solidFill>
              <a:effectLst>
                <a:glow rad="63500">
                  <a:srgbClr val="E1E3E2">
                    <a:alpha val="16078"/>
                  </a:srgbClr>
                </a:glow>
              </a:effectLst>
            </a:endParaRPr>
          </a:p>
          <a:p>
            <a:endParaRPr lang="en-US" dirty="0">
              <a:solidFill>
                <a:prstClr val="black"/>
              </a:solidFill>
            </a:endParaRPr>
          </a:p>
        </p:txBody>
      </p:sp>
      <p:sp>
        <p:nvSpPr>
          <p:cNvPr id="3" name="TextBox 2"/>
          <p:cNvSpPr txBox="1"/>
          <p:nvPr/>
        </p:nvSpPr>
        <p:spPr>
          <a:xfrm>
            <a:off x="2209800" y="4321076"/>
            <a:ext cx="6324600" cy="2308324"/>
          </a:xfrm>
          <a:prstGeom prst="rect">
            <a:avLst/>
          </a:prstGeom>
          <a:solidFill>
            <a:srgbClr val="DDDDDD"/>
          </a:solidFill>
          <a:effectLst>
            <a:softEdge rad="12700"/>
          </a:effectLst>
        </p:spPr>
        <p:txBody>
          <a:bodyPr wrap="square" rtlCol="0">
            <a:spAutoFit/>
          </a:bodyPr>
          <a:lstStyle/>
          <a:p>
            <a:r>
              <a:rPr lang="en-US" sz="2800" b="1" dirty="0" smtClean="0">
                <a:ln w="15875" cmpd="sng">
                  <a:solidFill>
                    <a:prstClr val="white">
                      <a:lumMod val="95000"/>
                      <a:alpha val="83000"/>
                    </a:prstClr>
                  </a:solidFill>
                </a:ln>
                <a:solidFill>
                  <a:srgbClr val="1E1C44"/>
                </a:solidFill>
                <a:effectLst>
                  <a:glow rad="63500">
                    <a:srgbClr val="E1E3E2">
                      <a:alpha val="16078"/>
                    </a:srgbClr>
                  </a:glow>
                </a:effectLst>
              </a:rPr>
              <a:t>Treasury Targets Networks Linked to Iran</a:t>
            </a:r>
          </a:p>
          <a:p>
            <a:pPr marL="166688"/>
            <a:r>
              <a:rPr lang="en-US" sz="1700" b="1" dirty="0" smtClean="0">
                <a:ln w="3175" cap="rnd" cmpd="sng">
                  <a:solidFill>
                    <a:srgbClr val="CFBFBF">
                      <a:alpha val="9000"/>
                    </a:srgbClr>
                  </a:solidFill>
                </a:ln>
                <a:solidFill>
                  <a:srgbClr val="1E1C44"/>
                </a:solidFill>
                <a:effectLst>
                  <a:glow rad="63500">
                    <a:srgbClr val="E1E3E2">
                      <a:alpha val="16078"/>
                    </a:srgbClr>
                  </a:glow>
                </a:effectLst>
              </a:rPr>
              <a:t>The </a:t>
            </a:r>
            <a:r>
              <a:rPr lang="en-US" sz="1700" b="1" dirty="0">
                <a:ln w="3175" cap="rnd" cmpd="sng">
                  <a:solidFill>
                    <a:srgbClr val="CFBFBF">
                      <a:alpha val="9000"/>
                    </a:srgbClr>
                  </a:solidFill>
                </a:ln>
                <a:solidFill>
                  <a:srgbClr val="1E1C44"/>
                </a:solidFill>
                <a:effectLst>
                  <a:glow rad="63500">
                    <a:srgbClr val="E1E3E2">
                      <a:alpha val="16078"/>
                    </a:srgbClr>
                  </a:glow>
                </a:effectLst>
              </a:rPr>
              <a:t>U.S. Department of the Treasury announced actions targeting a diverse set of entities and individuals under various Iran-related authorities, targeting Iran’s missile and nuclear programs, sanctions evasion efforts, and support for terrorism.  The Department of State also announced additional actions under its authorities. </a:t>
            </a:r>
            <a:endParaRPr lang="en-US" sz="1700" b="1" u="sng" dirty="0" smtClean="0">
              <a:ln w="3175" cap="rnd" cmpd="sng">
                <a:solidFill>
                  <a:srgbClr val="CFBFBF">
                    <a:alpha val="9000"/>
                  </a:srgbClr>
                </a:solidFill>
              </a:ln>
              <a:solidFill>
                <a:srgbClr val="1E1C44"/>
              </a:solidFill>
              <a:hlinkClick r:id="rId2"/>
            </a:endParaRPr>
          </a:p>
          <a:p>
            <a:r>
              <a:rPr lang="en-US" sz="1400" u="sng" dirty="0" smtClean="0">
                <a:hlinkClick r:id="rId2"/>
              </a:rPr>
              <a:t>http</a:t>
            </a:r>
            <a:r>
              <a:rPr lang="en-US" sz="1400" u="sng" dirty="0">
                <a:hlinkClick r:id="rId2"/>
              </a:rPr>
              <a:t>://www.treasury.gov/press-center/press-releases/Pages/jl2618.aspx</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611792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05400"/>
          </a:xfrm>
        </p:spPr>
        <p:txBody>
          <a:bodyPr>
            <a:normAutofit fontScale="85000" lnSpcReduction="10000"/>
          </a:bodyPr>
          <a:lstStyle/>
          <a:p>
            <a:r>
              <a:rPr lang="en-US" dirty="0" smtClean="0"/>
              <a:t>...On </a:t>
            </a:r>
            <a:r>
              <a:rPr lang="en-US" dirty="0"/>
              <a:t>motion of Commissioner Cushman, </a:t>
            </a:r>
            <a:r>
              <a:rPr lang="en-US" dirty="0" smtClean="0"/>
              <a:t>seconded </a:t>
            </a:r>
            <a:r>
              <a:rPr lang="en-US" dirty="0"/>
              <a:t>by Commissioner Najera, the </a:t>
            </a:r>
            <a:r>
              <a:rPr lang="en-US" dirty="0" smtClean="0"/>
              <a:t>Board </a:t>
            </a:r>
            <a:r>
              <a:rPr lang="en-US" dirty="0"/>
              <a:t>approved </a:t>
            </a:r>
            <a:r>
              <a:rPr lang="en-US" dirty="0" smtClean="0"/>
              <a:t>Resolution 2008-87, </a:t>
            </a:r>
            <a:r>
              <a:rPr lang="en-US" dirty="0"/>
              <a:t>Requesting that the </a:t>
            </a:r>
            <a:r>
              <a:rPr lang="en-US" dirty="0" smtClean="0"/>
              <a:t>San </a:t>
            </a:r>
            <a:r>
              <a:rPr lang="en-US" dirty="0"/>
              <a:t>Diego City Employees' </a:t>
            </a:r>
            <a:r>
              <a:rPr lang="en-US" dirty="0" smtClean="0"/>
              <a:t>Retirement </a:t>
            </a:r>
            <a:r>
              <a:rPr lang="en-US" dirty="0"/>
              <a:t>System Board of Administration </a:t>
            </a:r>
            <a:r>
              <a:rPr lang="en-US" dirty="0" smtClean="0"/>
              <a:t>identify </a:t>
            </a:r>
            <a:r>
              <a:rPr lang="en-US" dirty="0"/>
              <a:t>any investments in foreign owned </a:t>
            </a:r>
            <a:r>
              <a:rPr lang="en-US" dirty="0" smtClean="0"/>
              <a:t>companies </a:t>
            </a:r>
            <a:r>
              <a:rPr lang="en-US" dirty="0"/>
              <a:t>with business </a:t>
            </a:r>
            <a:r>
              <a:rPr lang="en-US" dirty="0" smtClean="0"/>
              <a:t>operations </a:t>
            </a:r>
            <a:r>
              <a:rPr lang="en-US" dirty="0"/>
              <a:t>in Iran or with Iran's </a:t>
            </a:r>
            <a:r>
              <a:rPr lang="en-US" dirty="0" smtClean="0"/>
              <a:t>energy</a:t>
            </a:r>
            <a:r>
              <a:rPr lang="en-US" dirty="0"/>
              <a:t>, defense, or nuclear </a:t>
            </a:r>
            <a:r>
              <a:rPr lang="en-US" dirty="0" smtClean="0"/>
              <a:t>sectors</a:t>
            </a:r>
            <a:r>
              <a:rPr lang="en-US" dirty="0"/>
              <a:t>, and develop a plan </a:t>
            </a:r>
            <a:r>
              <a:rPr lang="en-US" dirty="0" smtClean="0"/>
              <a:t>of divestment </a:t>
            </a:r>
            <a:r>
              <a:rPr lang="en-US" dirty="0"/>
              <a:t>in any such </a:t>
            </a:r>
            <a:r>
              <a:rPr lang="en-US" dirty="0" smtClean="0"/>
              <a:t>companies </a:t>
            </a:r>
            <a:r>
              <a:rPr lang="en-US" dirty="0"/>
              <a:t>or investments, by the </a:t>
            </a:r>
            <a:r>
              <a:rPr lang="en-US" dirty="0" smtClean="0"/>
              <a:t>following </a:t>
            </a:r>
            <a:r>
              <a:rPr lang="en-US" dirty="0"/>
              <a:t>vote: Yeas-</a:t>
            </a:r>
            <a:r>
              <a:rPr lang="en-US" dirty="0" err="1"/>
              <a:t>Bixler</a:t>
            </a:r>
            <a:r>
              <a:rPr lang="en-US" dirty="0"/>
              <a:t>, Cushman, </a:t>
            </a:r>
            <a:r>
              <a:rPr lang="en-US" dirty="0" smtClean="0"/>
              <a:t>Najera</a:t>
            </a:r>
            <a:r>
              <a:rPr lang="en-US" dirty="0"/>
              <a:t>, Rios, Spane, Valderrama; Nays-None; </a:t>
            </a:r>
            <a:r>
              <a:rPr lang="en-US" dirty="0" smtClean="0"/>
              <a:t>Excused-None</a:t>
            </a:r>
            <a:r>
              <a:rPr lang="en-US" dirty="0"/>
              <a:t>; </a:t>
            </a:r>
            <a:r>
              <a:rPr lang="en-US" dirty="0" smtClean="0"/>
              <a:t>Absent-None</a:t>
            </a:r>
            <a:r>
              <a:rPr lang="en-US" dirty="0"/>
              <a:t>; Abstained-Black. </a:t>
            </a:r>
          </a:p>
          <a:p>
            <a:r>
              <a:rPr lang="en-US" dirty="0"/>
              <a:t>Assemblyman Anderson thanked the </a:t>
            </a:r>
            <a:r>
              <a:rPr lang="en-US" dirty="0" smtClean="0"/>
              <a:t>Board </a:t>
            </a:r>
            <a:r>
              <a:rPr lang="en-US" dirty="0"/>
              <a:t>for their </a:t>
            </a:r>
            <a:r>
              <a:rPr lang="en-US" dirty="0" smtClean="0"/>
              <a:t>support </a:t>
            </a:r>
            <a:r>
              <a:rPr lang="en-US" dirty="0"/>
              <a:t>of the matter.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4408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2180956"/>
          </a:xfrm>
        </p:spPr>
        <p:txBody>
          <a:bodyPr>
            <a:normAutofit fontScale="90000"/>
          </a:bodyPr>
          <a:lstStyle/>
          <a:p>
            <a:r>
              <a:rPr lang="en-US" dirty="0" smtClean="0"/>
              <a:t>Keeping California Free. National Security Begins in Every Community. Peace and Prosperity for All Californians.</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584" t="3303" r="15330" b="5877"/>
          <a:stretch/>
        </p:blipFill>
        <p:spPr>
          <a:xfrm>
            <a:off x="304800" y="3733800"/>
            <a:ext cx="1368591" cy="22675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642" r="25353" b="41533"/>
          <a:stretch/>
        </p:blipFill>
        <p:spPr>
          <a:xfrm>
            <a:off x="7409213" y="3419352"/>
            <a:ext cx="1429987" cy="20670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p:cNvPicPr>
            <a:picLocks noChangeAspect="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494" t="16612" r="6074" b="39627"/>
          <a:stretch/>
        </p:blipFill>
        <p:spPr>
          <a:xfrm>
            <a:off x="1948959" y="2914032"/>
            <a:ext cx="4985241" cy="3292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0450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tx2">
                <a:alpha val="84000"/>
                <a:lumMod val="54000"/>
                <a:lumOff val="46000"/>
              </a:schemeClr>
            </a:gs>
            <a:gs pos="40000">
              <a:schemeClr val="bg2">
                <a:tint val="45000"/>
                <a:shade val="99000"/>
                <a:satMod val="350000"/>
              </a:schemeClr>
            </a:gs>
            <a:gs pos="100000">
              <a:schemeClr val="bg2">
                <a:shade val="20000"/>
                <a:satMod val="255000"/>
              </a:schemeClr>
            </a:gs>
          </a:gsLst>
          <a:lin ang="45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381000" y="457201"/>
            <a:ext cx="8458200" cy="4585871"/>
          </a:xfrm>
          <a:prstGeom prst="rect">
            <a:avLst/>
          </a:prstGeom>
          <a:noFill/>
        </p:spPr>
        <p:txBody>
          <a:bodyPr wrap="square" rtlCol="0">
            <a:spAutoFit/>
          </a:bodyPr>
          <a:lstStyle/>
          <a:p>
            <a:r>
              <a:rPr lang="en-US" dirty="0" smtClean="0">
                <a:solidFill>
                  <a:prstClr val="black"/>
                </a:solidFill>
                <a:effectLst>
                  <a:glow rad="50800">
                    <a:srgbClr val="4F81BD">
                      <a:alpha val="20000"/>
                    </a:srgbClr>
                  </a:glow>
                </a:effectLst>
              </a:rPr>
              <a:t>Friday</a:t>
            </a:r>
            <a:r>
              <a:rPr lang="en-US" dirty="0">
                <a:solidFill>
                  <a:prstClr val="black"/>
                </a:solidFill>
                <a:effectLst>
                  <a:glow rad="50800">
                    <a:srgbClr val="4F81BD">
                      <a:alpha val="20000"/>
                    </a:srgbClr>
                  </a:glow>
                </a:effectLst>
              </a:rPr>
              <a:t>, </a:t>
            </a:r>
            <a:r>
              <a:rPr lang="en-US" dirty="0" smtClean="0">
                <a:solidFill>
                  <a:prstClr val="black"/>
                </a:solidFill>
                <a:effectLst>
                  <a:glow rad="50800">
                    <a:srgbClr val="4F81BD">
                      <a:alpha val="20000"/>
                    </a:srgbClr>
                  </a:glow>
                </a:effectLst>
              </a:rPr>
              <a:t>29 </a:t>
            </a:r>
            <a:r>
              <a:rPr lang="en-US" dirty="0">
                <a:solidFill>
                  <a:prstClr val="black"/>
                </a:solidFill>
                <a:effectLst>
                  <a:glow rad="50800">
                    <a:srgbClr val="4F81BD">
                      <a:alpha val="20000"/>
                    </a:srgbClr>
                  </a:glow>
                </a:effectLst>
              </a:rPr>
              <a:t>August </a:t>
            </a:r>
            <a:r>
              <a:rPr lang="en-US" dirty="0" smtClean="0">
                <a:solidFill>
                  <a:prstClr val="black"/>
                </a:solidFill>
                <a:effectLst>
                  <a:glow rad="50800">
                    <a:srgbClr val="4F81BD">
                      <a:alpha val="20000"/>
                    </a:srgbClr>
                  </a:glow>
                </a:effectLst>
              </a:rPr>
              <a:t>2014</a:t>
            </a:r>
          </a:p>
          <a:p>
            <a:endParaRPr lang="en-US" dirty="0">
              <a:solidFill>
                <a:prstClr val="black"/>
              </a:solidFill>
            </a:endParaRPr>
          </a:p>
          <a:p>
            <a:r>
              <a:rPr lang="en-US" sz="3200" b="1" u="sng" dirty="0" smtClean="0">
                <a:ln w="15875" cmpd="sng">
                  <a:solidFill>
                    <a:prstClr val="white">
                      <a:lumMod val="95000"/>
                      <a:alpha val="7000"/>
                    </a:prstClr>
                  </a:solidFill>
                </a:ln>
                <a:solidFill>
                  <a:prstClr val="black"/>
                </a:solidFill>
                <a:effectLst>
                  <a:glow rad="63500">
                    <a:srgbClr val="E1E3E2">
                      <a:alpha val="16078"/>
                    </a:srgbClr>
                  </a:glow>
                </a:effectLst>
                <a:latin typeface="Arial Black" pitchFamily="34" charset="0"/>
              </a:rPr>
              <a:t>U.S. Sets New Sanctions on Iran</a:t>
            </a:r>
          </a:p>
          <a:p>
            <a:r>
              <a:rPr lang="en-US" sz="3200" dirty="0" smtClean="0"/>
              <a:t>The </a:t>
            </a:r>
            <a:r>
              <a:rPr lang="en-US" sz="3200" dirty="0"/>
              <a:t>sanctions also hit several aviation companies, including </a:t>
            </a:r>
            <a:r>
              <a:rPr lang="en-US" sz="3200" dirty="0" err="1" smtClean="0"/>
              <a:t>Me’raj</a:t>
            </a:r>
            <a:r>
              <a:rPr lang="en-US" sz="3200" dirty="0" smtClean="0"/>
              <a:t> </a:t>
            </a:r>
            <a:r>
              <a:rPr lang="en-US" sz="3200" dirty="0"/>
              <a:t>Air, an Iranian government airline that U.S. officials said has carried illicit cargo, including weapons, to Syria in support of the Assad </a:t>
            </a:r>
            <a:r>
              <a:rPr lang="en-US" sz="3200" dirty="0" smtClean="0"/>
              <a:t>government</a:t>
            </a:r>
            <a:r>
              <a:rPr lang="en-US" sz="3200" dirty="0" smtClean="0">
                <a:ln w="15875" cmpd="sng">
                  <a:solidFill>
                    <a:prstClr val="white">
                      <a:lumMod val="95000"/>
                      <a:alpha val="7000"/>
                    </a:prstClr>
                  </a:solidFill>
                </a:ln>
                <a:solidFill>
                  <a:prstClr val="black"/>
                </a:solidFill>
                <a:effectLst>
                  <a:glow rad="63500">
                    <a:srgbClr val="E1E3E2">
                      <a:alpha val="16078"/>
                    </a:srgbClr>
                  </a:glow>
                </a:effectLst>
              </a:rPr>
              <a:t>.</a:t>
            </a:r>
          </a:p>
          <a:p>
            <a:endParaRPr lang="en-US" sz="3200" dirty="0" smtClean="0">
              <a:ln w="15875" cmpd="sng">
                <a:solidFill>
                  <a:prstClr val="white">
                    <a:lumMod val="95000"/>
                    <a:alpha val="7000"/>
                  </a:prstClr>
                </a:solidFill>
              </a:ln>
              <a:solidFill>
                <a:prstClr val="black"/>
              </a:solidFill>
              <a:effectLst>
                <a:glow rad="63500">
                  <a:srgbClr val="E1E3E2">
                    <a:alpha val="16078"/>
                  </a:srgbClr>
                </a:glow>
              </a:effectLst>
            </a:endParaRPr>
          </a:p>
          <a:p>
            <a:pPr algn="r"/>
            <a:r>
              <a:rPr lang="en-US" sz="1400" dirty="0">
                <a:ln w="15875" cmpd="sng">
                  <a:noFill/>
                </a:ln>
                <a:solidFill>
                  <a:srgbClr val="0000FF"/>
                </a:solidFill>
                <a:effectLst>
                  <a:glow rad="63500">
                    <a:srgbClr val="E1E3E2">
                      <a:alpha val="16078"/>
                    </a:srgbClr>
                  </a:glow>
                </a:effectLst>
              </a:rPr>
              <a:t>http://www.state.gov/r/pa/prs/ps/2014/231159.htm</a:t>
            </a:r>
          </a:p>
          <a:p>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293050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48000">
              <a:schemeClr val="tx1">
                <a:lumMod val="95000"/>
                <a:lumOff val="5000"/>
              </a:schemeClr>
            </a:gs>
            <a:gs pos="94000">
              <a:schemeClr val="tx2">
                <a:lumMod val="60000"/>
                <a:lumOff val="40000"/>
              </a:schemeClr>
            </a:gs>
          </a:gsLst>
          <a:lin ang="135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1937847" y="944807"/>
            <a:ext cx="7200898" cy="4662815"/>
          </a:xfrm>
          <a:prstGeom prst="rect">
            <a:avLst/>
          </a:prstGeom>
          <a:noFill/>
          <a:scene3d>
            <a:camera prst="perspectiveContrastingLeftFacing" fov="3600000">
              <a:rot lat="0" lon="2400000" rev="0"/>
            </a:camera>
            <a:lightRig rig="threePt" dir="t"/>
          </a:scene3d>
          <a:sp3d/>
        </p:spPr>
        <p:txBody>
          <a:bodyPr wrap="square" rtlCol="0">
            <a:spAutoFit/>
          </a:bodyPr>
          <a:lstStyle/>
          <a:p>
            <a:r>
              <a:rPr lang="en-US" sz="33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hlinkClick r:id="rId3"/>
              </a:rPr>
              <a:t>Motion to enforce the laws President Obama’s pen inked into effect</a:t>
            </a:r>
            <a:endParaRPr lang="en-US" sz="33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endParaRPr>
          </a:p>
          <a:p>
            <a:r>
              <a:rPr lang="en-US" sz="33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hlinkClick r:id="rId4"/>
              </a:rPr>
              <a:t>Treasury Designates IRI </a:t>
            </a:r>
            <a:r>
              <a:rPr lang="en-US" sz="33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hlinkClick r:id="rId5"/>
              </a:rPr>
              <a:t>Commercial Airline Linked to </a:t>
            </a:r>
            <a:r>
              <a:rPr lang="en-US" sz="33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hlinkClick r:id="rId6"/>
              </a:rPr>
              <a:t>IRI’s</a:t>
            </a:r>
            <a:r>
              <a:rPr lang="en-US" sz="33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rPr>
              <a:t> </a:t>
            </a:r>
            <a:r>
              <a:rPr lang="en-US" sz="33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hlinkClick r:id="rId7"/>
              </a:rPr>
              <a:t>support for Terrorism</a:t>
            </a:r>
            <a:endParaRPr lang="en-US" sz="33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endParaRPr>
          </a:p>
          <a:p>
            <a:r>
              <a:rPr lang="en-US" sz="33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hlinkClick r:id="rId8"/>
              </a:rPr>
              <a:t>LA: Historic steps on Iran Divestment 2014</a:t>
            </a:r>
            <a:endParaRPr lang="en-US" sz="33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endParaRPr>
          </a:p>
          <a:p>
            <a:r>
              <a:rPr lang="en-US" sz="33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hlinkClick r:id="rId9"/>
              </a:rPr>
              <a:t>Anderson Leads Latest Iran Divestment Measure to Senate Passage.</a:t>
            </a:r>
            <a:endParaRPr lang="en-US" sz="33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endParaRPr>
          </a:p>
        </p:txBody>
      </p:sp>
      <p:grpSp>
        <p:nvGrpSpPr>
          <p:cNvPr id="1105" name="Group 1104"/>
          <p:cNvGrpSpPr/>
          <p:nvPr/>
        </p:nvGrpSpPr>
        <p:grpSpPr>
          <a:xfrm>
            <a:off x="1143000" y="2133600"/>
            <a:ext cx="1828800" cy="2285231"/>
            <a:chOff x="1143000" y="2133600"/>
            <a:chExt cx="1828800" cy="2285231"/>
          </a:xfrm>
          <a:scene3d>
            <a:camera prst="perspectiveRight"/>
            <a:lightRig rig="threePt" dir="t"/>
          </a:scene3d>
        </p:grpSpPr>
        <p:sp>
          <p:nvSpPr>
            <p:cNvPr id="6" name="Rectangle 5"/>
            <p:cNvSpPr/>
            <p:nvPr/>
          </p:nvSpPr>
          <p:spPr>
            <a:xfrm>
              <a:off x="1143000" y="2133600"/>
              <a:ext cx="1828800" cy="2285231"/>
            </a:xfrm>
            <a:prstGeom prst="rect">
              <a:avLst/>
            </a:prstGeom>
            <a:gradFill flip="none" rotWithShape="1">
              <a:gsLst>
                <a:gs pos="0">
                  <a:schemeClr val="tx2"/>
                </a:gs>
                <a:gs pos="50000">
                  <a:srgbClr val="3A6BA5"/>
                </a:gs>
                <a:gs pos="100000">
                  <a:schemeClr val="accent1">
                    <a:shade val="100000"/>
                    <a:satMod val="115000"/>
                  </a:schemeClr>
                </a:gs>
              </a:gsLst>
              <a:lin ang="5400000" scaled="1"/>
              <a:tileRect/>
            </a:gradFill>
            <a:ln>
              <a:noFill/>
            </a:ln>
            <a:effectLst>
              <a:outerShdw blurRad="76200" dir="13500000" sy="23000" kx="1200000" algn="br" rotWithShape="0">
                <a:prstClr val="black">
                  <a:alpha val="20000"/>
                </a:prstClr>
              </a:outerShdw>
            </a:effectLst>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endParaRPr>
            </a:p>
          </p:txBody>
        </p:sp>
        <p:sp>
          <p:nvSpPr>
            <p:cNvPr id="1065" name="Freeform 108"/>
            <p:cNvSpPr>
              <a:spLocks/>
            </p:cNvSpPr>
            <p:nvPr/>
          </p:nvSpPr>
          <p:spPr bwMode="auto">
            <a:xfrm>
              <a:off x="1234440" y="2628900"/>
              <a:ext cx="1645920" cy="1727200"/>
            </a:xfrm>
            <a:custGeom>
              <a:avLst/>
              <a:gdLst>
                <a:gd name="T0" fmla="*/ 528 w 2336"/>
                <a:gd name="T1" fmla="*/ 347 h 2176"/>
                <a:gd name="T2" fmla="*/ 592 w 2336"/>
                <a:gd name="T3" fmla="*/ 214 h 2176"/>
                <a:gd name="T4" fmla="*/ 678 w 2336"/>
                <a:gd name="T5" fmla="*/ 139 h 2176"/>
                <a:gd name="T6" fmla="*/ 816 w 2336"/>
                <a:gd name="T7" fmla="*/ 81 h 2176"/>
                <a:gd name="T8" fmla="*/ 913 w 2336"/>
                <a:gd name="T9" fmla="*/ 6 h 2176"/>
                <a:gd name="T10" fmla="*/ 1126 w 2336"/>
                <a:gd name="T11" fmla="*/ 12 h 2176"/>
                <a:gd name="T12" fmla="*/ 1279 w 2336"/>
                <a:gd name="T13" fmla="*/ 22 h 2176"/>
                <a:gd name="T14" fmla="*/ 1301 w 2336"/>
                <a:gd name="T15" fmla="*/ 0 h 2176"/>
                <a:gd name="T16" fmla="*/ 1419 w 2336"/>
                <a:gd name="T17" fmla="*/ 70 h 2176"/>
                <a:gd name="T18" fmla="*/ 1557 w 2336"/>
                <a:gd name="T19" fmla="*/ 107 h 2176"/>
                <a:gd name="T20" fmla="*/ 1738 w 2336"/>
                <a:gd name="T21" fmla="*/ 225 h 2176"/>
                <a:gd name="T22" fmla="*/ 1781 w 2336"/>
                <a:gd name="T23" fmla="*/ 358 h 2176"/>
                <a:gd name="T24" fmla="*/ 1866 w 2336"/>
                <a:gd name="T25" fmla="*/ 647 h 2176"/>
                <a:gd name="T26" fmla="*/ 1835 w 2336"/>
                <a:gd name="T27" fmla="*/ 838 h 2176"/>
                <a:gd name="T28" fmla="*/ 1835 w 2336"/>
                <a:gd name="T29" fmla="*/ 913 h 2176"/>
                <a:gd name="T30" fmla="*/ 1861 w 2336"/>
                <a:gd name="T31" fmla="*/ 935 h 2176"/>
                <a:gd name="T32" fmla="*/ 1877 w 2336"/>
                <a:gd name="T33" fmla="*/ 1094 h 2176"/>
                <a:gd name="T34" fmla="*/ 1839 w 2336"/>
                <a:gd name="T35" fmla="*/ 1206 h 2176"/>
                <a:gd name="T36" fmla="*/ 1744 w 2336"/>
                <a:gd name="T37" fmla="*/ 1295 h 2176"/>
                <a:gd name="T38" fmla="*/ 1642 w 2336"/>
                <a:gd name="T39" fmla="*/ 1435 h 2176"/>
                <a:gd name="T40" fmla="*/ 1610 w 2336"/>
                <a:gd name="T41" fmla="*/ 1435 h 2176"/>
                <a:gd name="T42" fmla="*/ 1626 w 2336"/>
                <a:gd name="T43" fmla="*/ 1531 h 2176"/>
                <a:gd name="T44" fmla="*/ 1626 w 2336"/>
                <a:gd name="T45" fmla="*/ 1579 h 2176"/>
                <a:gd name="T46" fmla="*/ 1711 w 2336"/>
                <a:gd name="T47" fmla="*/ 1717 h 2176"/>
                <a:gd name="T48" fmla="*/ 1776 w 2336"/>
                <a:gd name="T49" fmla="*/ 1851 h 2176"/>
                <a:gd name="T50" fmla="*/ 1835 w 2336"/>
                <a:gd name="T51" fmla="*/ 1920 h 2176"/>
                <a:gd name="T52" fmla="*/ 2069 w 2336"/>
                <a:gd name="T53" fmla="*/ 1995 h 2176"/>
                <a:gd name="T54" fmla="*/ 2251 w 2336"/>
                <a:gd name="T55" fmla="*/ 2070 h 2176"/>
                <a:gd name="T56" fmla="*/ 2336 w 2336"/>
                <a:gd name="T57" fmla="*/ 2149 h 2176"/>
                <a:gd name="T58" fmla="*/ 2336 w 2336"/>
                <a:gd name="T59" fmla="*/ 2176 h 2176"/>
                <a:gd name="T60" fmla="*/ 0 w 2336"/>
                <a:gd name="T61" fmla="*/ 2176 h 2176"/>
                <a:gd name="T62" fmla="*/ 0 w 2336"/>
                <a:gd name="T63" fmla="*/ 2107 h 2176"/>
                <a:gd name="T64" fmla="*/ 267 w 2336"/>
                <a:gd name="T65" fmla="*/ 1963 h 2176"/>
                <a:gd name="T66" fmla="*/ 475 w 2336"/>
                <a:gd name="T67" fmla="*/ 1857 h 2176"/>
                <a:gd name="T68" fmla="*/ 613 w 2336"/>
                <a:gd name="T69" fmla="*/ 1691 h 2176"/>
                <a:gd name="T70" fmla="*/ 651 w 2336"/>
                <a:gd name="T71" fmla="*/ 1627 h 2176"/>
                <a:gd name="T72" fmla="*/ 672 w 2336"/>
                <a:gd name="T73" fmla="*/ 1520 h 2176"/>
                <a:gd name="T74" fmla="*/ 715 w 2336"/>
                <a:gd name="T75" fmla="*/ 1498 h 2176"/>
                <a:gd name="T76" fmla="*/ 715 w 2336"/>
                <a:gd name="T77" fmla="*/ 1435 h 2176"/>
                <a:gd name="T78" fmla="*/ 645 w 2336"/>
                <a:gd name="T79" fmla="*/ 1387 h 2176"/>
                <a:gd name="T80" fmla="*/ 570 w 2336"/>
                <a:gd name="T81" fmla="*/ 1253 h 2176"/>
                <a:gd name="T82" fmla="*/ 485 w 2336"/>
                <a:gd name="T83" fmla="*/ 1206 h 2176"/>
                <a:gd name="T84" fmla="*/ 459 w 2336"/>
                <a:gd name="T85" fmla="*/ 1066 h 2176"/>
                <a:gd name="T86" fmla="*/ 481 w 2336"/>
                <a:gd name="T87" fmla="*/ 945 h 2176"/>
                <a:gd name="T88" fmla="*/ 513 w 2336"/>
                <a:gd name="T89" fmla="*/ 907 h 2176"/>
                <a:gd name="T90" fmla="*/ 475 w 2336"/>
                <a:gd name="T91" fmla="*/ 710 h 2176"/>
                <a:gd name="T92" fmla="*/ 469 w 2336"/>
                <a:gd name="T93" fmla="*/ 539 h 2176"/>
                <a:gd name="T94" fmla="*/ 517 w 2336"/>
                <a:gd name="T95" fmla="*/ 406 h 2176"/>
                <a:gd name="T96" fmla="*/ 544 w 2336"/>
                <a:gd name="T97" fmla="*/ 363 h 2176"/>
                <a:gd name="T98" fmla="*/ 528 w 2336"/>
                <a:gd name="T99" fmla="*/ 347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36" h="2176">
                  <a:moveTo>
                    <a:pt x="528" y="347"/>
                  </a:moveTo>
                  <a:lnTo>
                    <a:pt x="592" y="214"/>
                  </a:lnTo>
                  <a:lnTo>
                    <a:pt x="678" y="139"/>
                  </a:lnTo>
                  <a:lnTo>
                    <a:pt x="816" y="81"/>
                  </a:lnTo>
                  <a:lnTo>
                    <a:pt x="913" y="6"/>
                  </a:lnTo>
                  <a:lnTo>
                    <a:pt x="1126" y="12"/>
                  </a:lnTo>
                  <a:lnTo>
                    <a:pt x="1279" y="22"/>
                  </a:lnTo>
                  <a:lnTo>
                    <a:pt x="1301" y="0"/>
                  </a:lnTo>
                  <a:lnTo>
                    <a:pt x="1419" y="70"/>
                  </a:lnTo>
                  <a:lnTo>
                    <a:pt x="1557" y="107"/>
                  </a:lnTo>
                  <a:lnTo>
                    <a:pt x="1738" y="225"/>
                  </a:lnTo>
                  <a:lnTo>
                    <a:pt x="1781" y="358"/>
                  </a:lnTo>
                  <a:lnTo>
                    <a:pt x="1866" y="647"/>
                  </a:lnTo>
                  <a:lnTo>
                    <a:pt x="1835" y="838"/>
                  </a:lnTo>
                  <a:lnTo>
                    <a:pt x="1835" y="913"/>
                  </a:lnTo>
                  <a:lnTo>
                    <a:pt x="1861" y="935"/>
                  </a:lnTo>
                  <a:lnTo>
                    <a:pt x="1877" y="1094"/>
                  </a:lnTo>
                  <a:lnTo>
                    <a:pt x="1839" y="1206"/>
                  </a:lnTo>
                  <a:lnTo>
                    <a:pt x="1744" y="1295"/>
                  </a:lnTo>
                  <a:lnTo>
                    <a:pt x="1642" y="1435"/>
                  </a:lnTo>
                  <a:lnTo>
                    <a:pt x="1610" y="1435"/>
                  </a:lnTo>
                  <a:lnTo>
                    <a:pt x="1626" y="1531"/>
                  </a:lnTo>
                  <a:lnTo>
                    <a:pt x="1626" y="1579"/>
                  </a:lnTo>
                  <a:lnTo>
                    <a:pt x="1711" y="1717"/>
                  </a:lnTo>
                  <a:lnTo>
                    <a:pt x="1776" y="1851"/>
                  </a:lnTo>
                  <a:lnTo>
                    <a:pt x="1835" y="1920"/>
                  </a:lnTo>
                  <a:lnTo>
                    <a:pt x="2069" y="1995"/>
                  </a:lnTo>
                  <a:lnTo>
                    <a:pt x="2251" y="2070"/>
                  </a:lnTo>
                  <a:lnTo>
                    <a:pt x="2336" y="2149"/>
                  </a:lnTo>
                  <a:lnTo>
                    <a:pt x="2336" y="2176"/>
                  </a:lnTo>
                  <a:lnTo>
                    <a:pt x="0" y="2176"/>
                  </a:lnTo>
                  <a:lnTo>
                    <a:pt x="0" y="2107"/>
                  </a:lnTo>
                  <a:lnTo>
                    <a:pt x="267" y="1963"/>
                  </a:lnTo>
                  <a:lnTo>
                    <a:pt x="475" y="1857"/>
                  </a:lnTo>
                  <a:lnTo>
                    <a:pt x="613" y="1691"/>
                  </a:lnTo>
                  <a:lnTo>
                    <a:pt x="651" y="1627"/>
                  </a:lnTo>
                  <a:lnTo>
                    <a:pt x="672" y="1520"/>
                  </a:lnTo>
                  <a:lnTo>
                    <a:pt x="715" y="1498"/>
                  </a:lnTo>
                  <a:lnTo>
                    <a:pt x="715" y="1435"/>
                  </a:lnTo>
                  <a:lnTo>
                    <a:pt x="645" y="1387"/>
                  </a:lnTo>
                  <a:lnTo>
                    <a:pt x="570" y="1253"/>
                  </a:lnTo>
                  <a:lnTo>
                    <a:pt x="485" y="1206"/>
                  </a:lnTo>
                  <a:lnTo>
                    <a:pt x="459" y="1066"/>
                  </a:lnTo>
                  <a:lnTo>
                    <a:pt x="481" y="945"/>
                  </a:lnTo>
                  <a:lnTo>
                    <a:pt x="513" y="907"/>
                  </a:lnTo>
                  <a:lnTo>
                    <a:pt x="475" y="710"/>
                  </a:lnTo>
                  <a:lnTo>
                    <a:pt x="469" y="539"/>
                  </a:lnTo>
                  <a:lnTo>
                    <a:pt x="517" y="406"/>
                  </a:lnTo>
                  <a:lnTo>
                    <a:pt x="544" y="363"/>
                  </a:lnTo>
                  <a:lnTo>
                    <a:pt x="528" y="347"/>
                  </a:lnTo>
                  <a:close/>
                </a:path>
              </a:pathLst>
            </a:custGeom>
            <a:solidFill>
              <a:schemeClr val="tx1">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Rectangle 6"/>
          <p:cNvSpPr/>
          <p:nvPr/>
        </p:nvSpPr>
        <p:spPr>
          <a:xfrm>
            <a:off x="2286000" y="-6035129"/>
            <a:ext cx="4572000" cy="646331"/>
          </a:xfrm>
          <a:prstGeom prst="rect">
            <a:avLst/>
          </a:prstGeom>
        </p:spPr>
        <p:txBody>
          <a:bodyPr>
            <a:spAutoFit/>
          </a:bodyPr>
          <a:lstStyle/>
          <a:p>
            <a:endParaRPr lang="en-US" dirty="0"/>
          </a:p>
          <a:p>
            <a:endParaRPr lang="en-US" dirty="0"/>
          </a:p>
        </p:txBody>
      </p:sp>
      <p:grpSp>
        <p:nvGrpSpPr>
          <p:cNvPr id="8" name="Group 7"/>
          <p:cNvGrpSpPr/>
          <p:nvPr/>
        </p:nvGrpSpPr>
        <p:grpSpPr>
          <a:xfrm>
            <a:off x="0" y="381000"/>
            <a:ext cx="3603273" cy="4800600"/>
            <a:chOff x="0" y="381000"/>
            <a:chExt cx="3603273" cy="4800600"/>
          </a:xfrm>
        </p:grpSpPr>
        <p:pic>
          <p:nvPicPr>
            <p:cNvPr id="5" name="Picture 4"/>
            <p:cNvPicPr>
              <a:picLocks noChangeAspect="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327" y="1172680"/>
              <a:ext cx="3146073" cy="4008920"/>
            </a:xfrm>
            <a:prstGeom prst="rect">
              <a:avLst/>
            </a:prstGeom>
          </p:spPr>
        </p:pic>
        <p:sp>
          <p:nvSpPr>
            <p:cNvPr id="2" name="TextBox 1"/>
            <p:cNvSpPr txBox="1"/>
            <p:nvPr/>
          </p:nvSpPr>
          <p:spPr>
            <a:xfrm>
              <a:off x="0" y="381000"/>
              <a:ext cx="3603273" cy="1046440"/>
            </a:xfrm>
            <a:prstGeom prst="rect">
              <a:avLst/>
            </a:prstGeom>
            <a:noFill/>
          </p:spPr>
          <p:txBody>
            <a:bodyPr wrap="square" rtlCol="0">
              <a:spAutoFit/>
            </a:bodyPr>
            <a:lstStyle/>
            <a:p>
              <a:r>
                <a:rPr lang="en-US" sz="2200" dirty="0">
                  <a:ln w="12700">
                    <a:solidFill>
                      <a:schemeClr val="bg2">
                        <a:alpha val="23000"/>
                      </a:schemeClr>
                    </a:solidFill>
                  </a:ln>
                  <a:solidFill>
                    <a:srgbClr val="FFFF00"/>
                  </a:solidFill>
                  <a:effectLst>
                    <a:glow rad="12700">
                      <a:schemeClr val="tx2">
                        <a:lumMod val="20000"/>
                        <a:lumOff val="80000"/>
                        <a:alpha val="31000"/>
                      </a:schemeClr>
                    </a:glow>
                  </a:effectLst>
                  <a:latin typeface="Franklin Gothic Demi Cond" pitchFamily="34" charset="0"/>
                </a:rPr>
                <a:t>State Senator Joel </a:t>
              </a:r>
              <a:r>
                <a:rPr lang="en-US" sz="2200" dirty="0" smtClean="0">
                  <a:ln w="12700">
                    <a:solidFill>
                      <a:schemeClr val="bg2">
                        <a:alpha val="23000"/>
                      </a:schemeClr>
                    </a:solidFill>
                  </a:ln>
                  <a:solidFill>
                    <a:srgbClr val="FFFF00"/>
                  </a:solidFill>
                  <a:effectLst>
                    <a:glow rad="12700">
                      <a:schemeClr val="tx2">
                        <a:lumMod val="20000"/>
                        <a:lumOff val="80000"/>
                        <a:alpha val="31000"/>
                      </a:schemeClr>
                    </a:glow>
                  </a:effectLst>
                  <a:latin typeface="Franklin Gothic Demi Cond" pitchFamily="34" charset="0"/>
                </a:rPr>
                <a:t>Anderson</a:t>
              </a:r>
            </a:p>
            <a:p>
              <a:r>
                <a:rPr lang="en-US" sz="2200" dirty="0" smtClean="0">
                  <a:ln w="12700">
                    <a:solidFill>
                      <a:schemeClr val="bg2">
                        <a:alpha val="23000"/>
                      </a:schemeClr>
                    </a:solidFill>
                  </a:ln>
                  <a:solidFill>
                    <a:srgbClr val="FFFF00"/>
                  </a:solidFill>
                  <a:effectLst>
                    <a:glow rad="12700">
                      <a:schemeClr val="tx2">
                        <a:lumMod val="20000"/>
                        <a:lumOff val="80000"/>
                        <a:alpha val="31000"/>
                      </a:schemeClr>
                    </a:glow>
                  </a:effectLst>
                  <a:latin typeface="Franklin Gothic Demi Cond" pitchFamily="34" charset="0"/>
                </a:rPr>
                <a:t>  </a:t>
              </a:r>
              <a:r>
                <a:rPr lang="en-US" sz="2200" dirty="0">
                  <a:ln w="12700">
                    <a:solidFill>
                      <a:schemeClr val="bg2">
                        <a:alpha val="23000"/>
                      </a:schemeClr>
                    </a:solidFill>
                  </a:ln>
                  <a:solidFill>
                    <a:srgbClr val="FFFF00"/>
                  </a:solidFill>
                  <a:effectLst>
                    <a:glow rad="12700">
                      <a:schemeClr val="tx2">
                        <a:lumMod val="20000"/>
                        <a:lumOff val="80000"/>
                        <a:alpha val="31000"/>
                      </a:schemeClr>
                    </a:glow>
                  </a:effectLst>
                  <a:latin typeface="Franklin Gothic Demi Cond" pitchFamily="34" charset="0"/>
                </a:rPr>
                <a:t>with </a:t>
              </a:r>
              <a:r>
                <a:rPr lang="en-US" sz="2200" dirty="0" err="1">
                  <a:ln w="12700">
                    <a:solidFill>
                      <a:schemeClr val="bg2">
                        <a:alpha val="23000"/>
                      </a:schemeClr>
                    </a:solidFill>
                  </a:ln>
                  <a:solidFill>
                    <a:srgbClr val="FFFF00"/>
                  </a:solidFill>
                  <a:effectLst>
                    <a:glow rad="12700">
                      <a:schemeClr val="tx2">
                        <a:lumMod val="20000"/>
                        <a:lumOff val="80000"/>
                        <a:alpha val="31000"/>
                      </a:schemeClr>
                    </a:glow>
                  </a:effectLst>
                  <a:latin typeface="Franklin Gothic Demi Cond" pitchFamily="34" charset="0"/>
                </a:rPr>
                <a:t>Roozbeh</a:t>
              </a:r>
              <a:r>
                <a:rPr lang="en-US" sz="2200" dirty="0">
                  <a:ln w="12700">
                    <a:solidFill>
                      <a:schemeClr val="bg2">
                        <a:alpha val="23000"/>
                      </a:schemeClr>
                    </a:solidFill>
                  </a:ln>
                  <a:solidFill>
                    <a:srgbClr val="FFFF00"/>
                  </a:solidFill>
                  <a:effectLst>
                    <a:glow rad="12700">
                      <a:schemeClr val="tx2">
                        <a:lumMod val="20000"/>
                        <a:lumOff val="80000"/>
                        <a:alpha val="31000"/>
                      </a:schemeClr>
                    </a:glow>
                  </a:effectLst>
                  <a:latin typeface="Franklin Gothic Demi Cond" pitchFamily="34" charset="0"/>
                </a:rPr>
                <a:t> </a:t>
              </a:r>
              <a:r>
                <a:rPr lang="en-US" sz="2200" dirty="0" err="1">
                  <a:ln w="12700">
                    <a:solidFill>
                      <a:schemeClr val="bg2">
                        <a:alpha val="23000"/>
                      </a:schemeClr>
                    </a:solidFill>
                  </a:ln>
                  <a:solidFill>
                    <a:srgbClr val="FFFF00"/>
                  </a:solidFill>
                  <a:effectLst>
                    <a:glow rad="12700">
                      <a:schemeClr val="tx2">
                        <a:lumMod val="20000"/>
                        <a:lumOff val="80000"/>
                        <a:alpha val="31000"/>
                      </a:schemeClr>
                    </a:glow>
                  </a:effectLst>
                  <a:latin typeface="Franklin Gothic Demi Cond" pitchFamily="34" charset="0"/>
                </a:rPr>
                <a:t>Farahanipour</a:t>
              </a:r>
              <a:endParaRPr lang="en-US" sz="2200" dirty="0">
                <a:ln w="12700">
                  <a:solidFill>
                    <a:schemeClr val="bg2">
                      <a:alpha val="23000"/>
                    </a:schemeClr>
                  </a:solidFill>
                </a:ln>
                <a:solidFill>
                  <a:srgbClr val="FFFF00"/>
                </a:solidFill>
                <a:effectLst>
                  <a:glow rad="12700">
                    <a:schemeClr val="tx2">
                      <a:lumMod val="20000"/>
                      <a:lumOff val="80000"/>
                      <a:alpha val="31000"/>
                    </a:schemeClr>
                  </a:glow>
                </a:effectLst>
                <a:latin typeface="Franklin Gothic Demi Cond" pitchFamily="34" charset="0"/>
              </a:endParaRPr>
            </a:p>
            <a:p>
              <a:pPr algn="ctr"/>
              <a:endParaRPr lang="en-US" dirty="0"/>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403738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23000">
              <a:schemeClr val="tx2">
                <a:lumMod val="50000"/>
                <a:alpha val="82000"/>
              </a:schemeClr>
            </a:gs>
            <a:gs pos="8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noAutofit/>
          </a:bodyPr>
          <a:lstStyle/>
          <a:p>
            <a:r>
              <a:rPr lang="en-US" dirty="0" smtClean="0">
                <a:solidFill>
                  <a:schemeClr val="accent1">
                    <a:lumMod val="20000"/>
                    <a:lumOff val="80000"/>
                  </a:schemeClr>
                </a:solidFill>
                <a:latin typeface="Bodoni MT Condensed" pitchFamily="18" charset="0"/>
              </a:rPr>
              <a:t>How is the IRI ignoring sanctions &amp; Executive Orders &amp; Local Laws in Plain Sight?</a:t>
            </a:r>
            <a:endParaRPr lang="en-US" dirty="0">
              <a:solidFill>
                <a:schemeClr val="accent1">
                  <a:lumMod val="20000"/>
                  <a:lumOff val="80000"/>
                </a:schemeClr>
              </a:solidFill>
              <a:latin typeface="Bodoni MT Condensed" pitchFamily="18" charset="0"/>
            </a:endParaRPr>
          </a:p>
        </p:txBody>
      </p:sp>
      <p:sp useBgFill="1">
        <p:nvSpPr>
          <p:cNvPr id="3" name="Text Placeholder 2"/>
          <p:cNvSpPr>
            <a:spLocks noGrp="1"/>
          </p:cNvSpPr>
          <p:nvPr>
            <p:ph type="body" idx="1"/>
          </p:nvPr>
        </p:nvSpPr>
        <p:spPr/>
        <p:txBody>
          <a:bodyPr>
            <a:normAutofit fontScale="70000" lnSpcReduction="20000"/>
          </a:bodyPr>
          <a:lstStyle/>
          <a:p>
            <a:pPr algn="ctr"/>
            <a:r>
              <a:rPr lang="en-US" sz="2000" dirty="0" smtClean="0">
                <a:solidFill>
                  <a:schemeClr val="accent2">
                    <a:lumMod val="20000"/>
                    <a:lumOff val="80000"/>
                  </a:schemeClr>
                </a:solidFill>
                <a:latin typeface="Bodoni MT Condensed" pitchFamily="18" charset="0"/>
              </a:rPr>
              <a:t>False Advertising: “Services” Advertised Don’t Match In Farsi &amp; English.</a:t>
            </a:r>
            <a:endParaRPr lang="en-US" sz="2000" dirty="0">
              <a:solidFill>
                <a:schemeClr val="accent2">
                  <a:lumMod val="20000"/>
                  <a:lumOff val="80000"/>
                </a:schemeClr>
              </a:solidFill>
              <a:latin typeface="Bodoni MT Condensed" pitchFamily="18" charset="0"/>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45115522"/>
              </p:ext>
            </p:extLst>
          </p:nvPr>
        </p:nvGraphicFramePr>
        <p:xfrm>
          <a:off x="457200" y="2174875"/>
          <a:ext cx="4040188" cy="3951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3"/>
          </p:nvPr>
        </p:nvSpPr>
        <p:spPr>
          <a:xfrm>
            <a:off x="4645025" y="1535112"/>
            <a:ext cx="4194175" cy="1208087"/>
          </a:xfrm>
          <a:gradFill flip="none" rotWithShape="1">
            <a:gsLst>
              <a:gs pos="23000">
                <a:schemeClr val="tx2">
                  <a:lumMod val="50000"/>
                  <a:alpha val="82000"/>
                </a:schemeClr>
              </a:gs>
              <a:gs pos="98750">
                <a:srgbClr val="1E1C44">
                  <a:alpha val="27000"/>
                </a:srgbClr>
              </a:gs>
              <a:gs pos="53000">
                <a:srgbClr val="1E3868"/>
              </a:gs>
              <a:gs pos="88000">
                <a:srgbClr val="002060"/>
              </a:gs>
            </a:gsLst>
            <a:lin ang="16200000" scaled="1"/>
            <a:tileRect/>
          </a:gradFill>
        </p:spPr>
        <p:txBody>
          <a:bodyPr>
            <a:normAutofit fontScale="92500" lnSpcReduction="20000"/>
          </a:bodyPr>
          <a:lstStyle/>
          <a:p>
            <a:pPr algn="ctr"/>
            <a:r>
              <a:rPr lang="en-US" dirty="0" smtClean="0">
                <a:solidFill>
                  <a:schemeClr val="accent2">
                    <a:lumMod val="20000"/>
                    <a:lumOff val="80000"/>
                  </a:schemeClr>
                </a:solidFill>
                <a:latin typeface="Bodoni MT Condensed" pitchFamily="18" charset="0"/>
              </a:rPr>
              <a:t>Local, State, and Federal Law Enforcement Must Collaborate To Administer Compliance with the Law.</a:t>
            </a:r>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02045553"/>
              </p:ext>
            </p:extLst>
          </p:nvPr>
        </p:nvGraphicFramePr>
        <p:xfrm>
          <a:off x="4645025" y="2754312"/>
          <a:ext cx="4041775" cy="3951288"/>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8778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9167">
                <a:srgbClr val="6E0221">
                  <a:alpha val="72000"/>
                </a:srgbClr>
              </a:gs>
              <a:gs pos="36000">
                <a:schemeClr val="tx2">
                  <a:lumMod val="50000"/>
                  <a:alpha val="0"/>
                </a:schemeClr>
              </a:gs>
              <a:gs pos="98750">
                <a:srgbClr val="0F1806">
                  <a:alpha val="65000"/>
                </a:srgbClr>
              </a:gs>
              <a:gs pos="64000">
                <a:srgbClr val="1E3868"/>
              </a:gs>
              <a:gs pos="73000">
                <a:srgbClr val="002060">
                  <a:alpha val="87000"/>
                </a:srgbClr>
              </a:gs>
            </a:gsLst>
            <a:lin ang="16200000" scaled="1"/>
          </a:gradFill>
          <a:ln>
            <a:gradFill>
              <a:gsLst>
                <a:gs pos="7000">
                  <a:srgbClr val="1E1C44"/>
                </a:gs>
                <a:gs pos="50000">
                  <a:schemeClr val="bg2">
                    <a:lumMod val="10000"/>
                  </a:schemeClr>
                </a:gs>
                <a:gs pos="100000">
                  <a:schemeClr val="accent6">
                    <a:lumMod val="50000"/>
                    <a:alpha val="50000"/>
                  </a:schemeClr>
                </a:gs>
              </a:gsLst>
              <a:lin ang="5400000" scaled="0"/>
            </a:gradFill>
          </a:ln>
          <a:effectLst>
            <a:outerShdw blurRad="50800" dist="50800" dir="5400000" algn="ctr" rotWithShape="0">
              <a:schemeClr val="bg2">
                <a:lumMod val="75000"/>
              </a:schemeClr>
            </a:outerShdw>
            <a:reflection stA="0" endPos="65000" dist="444500" dir="5400000" sy="-100000" algn="bl" rotWithShape="0"/>
            <a:softEdge rad="0"/>
          </a:effectLst>
        </p:spPr>
        <p:txBody>
          <a:bodyPr/>
          <a:lstStyle/>
          <a:p>
            <a:r>
              <a:rPr lang="en-US" b="1" dirty="0" smtClean="0">
                <a:latin typeface="Eras Bold ITC" pitchFamily="34" charset="0"/>
                <a:ea typeface="Verdana" pitchFamily="34" charset="0"/>
                <a:cs typeface="Verdana" pitchFamily="34" charset="0"/>
              </a:rPr>
              <a:t>Signs on Westwood Blvd.</a:t>
            </a:r>
            <a:endParaRPr lang="en-US" b="1" dirty="0">
              <a:latin typeface="Eras Bold ITC" pitchFamily="34" charset="0"/>
              <a:ea typeface="Verdana" pitchFamily="34" charset="0"/>
              <a:cs typeface="Verdana" pitchFamily="34" charset="0"/>
            </a:endParaRPr>
          </a:p>
        </p:txBody>
      </p:sp>
      <p:pic>
        <p:nvPicPr>
          <p:cNvPr id="8" name="Content Placeholder 7"/>
          <p:cNvPicPr>
            <a:picLocks noGrp="1" noChangeAspect="1"/>
          </p:cNvPicPr>
          <p:nvPr>
            <p:ph sz="half" idx="1"/>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4985" t="16318" r="7233" b="5696"/>
          <a:stretch/>
        </p:blipFill>
        <p:spPr>
          <a:xfrm>
            <a:off x="609601" y="838200"/>
            <a:ext cx="7427454" cy="5638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00516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a:spLocks noGrp="1"/>
          </p:cNvSpPr>
          <p:nvPr>
            <p:ph type="title"/>
          </p:nvPr>
        </p:nvSpPr>
        <p:spPr>
          <a:gradFill>
            <a:gsLst>
              <a:gs pos="9167">
                <a:srgbClr val="6E0221">
                  <a:alpha val="72000"/>
                </a:srgbClr>
              </a:gs>
              <a:gs pos="36000">
                <a:schemeClr val="tx2">
                  <a:lumMod val="50000"/>
                  <a:alpha val="0"/>
                </a:schemeClr>
              </a:gs>
              <a:gs pos="98750">
                <a:srgbClr val="0F1806">
                  <a:alpha val="65000"/>
                </a:srgbClr>
              </a:gs>
              <a:gs pos="64000">
                <a:srgbClr val="1E3868"/>
              </a:gs>
              <a:gs pos="73000">
                <a:srgbClr val="002060">
                  <a:alpha val="87000"/>
                </a:srgbClr>
              </a:gs>
            </a:gsLst>
            <a:lin ang="16200000" scaled="1"/>
          </a:gradFill>
          <a:ln>
            <a:gradFill>
              <a:gsLst>
                <a:gs pos="7000">
                  <a:srgbClr val="1E1C44"/>
                </a:gs>
                <a:gs pos="50000">
                  <a:schemeClr val="bg2">
                    <a:lumMod val="10000"/>
                  </a:schemeClr>
                </a:gs>
                <a:gs pos="100000">
                  <a:schemeClr val="accent6">
                    <a:lumMod val="50000"/>
                    <a:alpha val="50000"/>
                  </a:schemeClr>
                </a:gs>
              </a:gsLst>
              <a:lin ang="5400000" scaled="0"/>
            </a:gradFill>
          </a:ln>
          <a:effectLst>
            <a:outerShdw blurRad="50800" dist="50800" dir="5400000" algn="ctr" rotWithShape="0">
              <a:schemeClr val="bg2">
                <a:lumMod val="75000"/>
              </a:schemeClr>
            </a:outerShdw>
            <a:reflection stA="0" endPos="65000" dist="444500" dir="5400000" sy="-100000" algn="bl" rotWithShape="0"/>
            <a:softEdge rad="0"/>
          </a:effectLst>
        </p:spPr>
        <p:txBody>
          <a:bodyPr/>
          <a:lstStyle/>
          <a:p>
            <a:r>
              <a:rPr lang="en-US" b="1" dirty="0" smtClean="0">
                <a:latin typeface="Eras Bold ITC" pitchFamily="34" charset="0"/>
                <a:ea typeface="Verdana" pitchFamily="34" charset="0"/>
                <a:cs typeface="Verdana" pitchFamily="34" charset="0"/>
              </a:rPr>
              <a:t>Signs on Westwood Blvd.</a:t>
            </a:r>
            <a:endParaRPr lang="en-US" b="1" dirty="0">
              <a:latin typeface="Eras Bold ITC" pitchFamily="34" charset="0"/>
              <a:ea typeface="Verdana" pitchFamily="34" charset="0"/>
              <a:cs typeface="Verdana" pitchFamily="34" charset="0"/>
            </a:endParaRPr>
          </a:p>
        </p:txBody>
      </p:sp>
      <p:pic>
        <p:nvPicPr>
          <p:cNvPr id="8" name="Content Placeholder 7"/>
          <p:cNvPicPr>
            <a:picLocks noGrp="1" noChangeAspect="1"/>
          </p:cNvPicPr>
          <p:nvPr>
            <p:ph sz="half" idx="1"/>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0317" t="17753" r="3421" b="13825"/>
          <a:stretch/>
        </p:blipFill>
        <p:spPr>
          <a:xfrm>
            <a:off x="872065" y="1676400"/>
            <a:ext cx="6824135" cy="3962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251920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23000">
              <a:schemeClr val="tx2">
                <a:lumMod val="50000"/>
                <a:alpha val="82000"/>
              </a:schemeClr>
            </a:gs>
            <a:gs pos="8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a:gradFill>
            <a:gsLst>
              <a:gs pos="9167">
                <a:srgbClr val="6E0221">
                  <a:alpha val="72000"/>
                </a:srgbClr>
              </a:gs>
              <a:gs pos="36000">
                <a:schemeClr val="tx2">
                  <a:lumMod val="50000"/>
                  <a:alpha val="0"/>
                </a:schemeClr>
              </a:gs>
              <a:gs pos="98750">
                <a:srgbClr val="0F1806">
                  <a:alpha val="65000"/>
                </a:srgbClr>
              </a:gs>
              <a:gs pos="64000">
                <a:srgbClr val="1E3868"/>
              </a:gs>
              <a:gs pos="73000">
                <a:srgbClr val="002060">
                  <a:alpha val="87000"/>
                </a:srgbClr>
              </a:gs>
            </a:gsLst>
            <a:lin ang="16200000" scaled="1"/>
          </a:gradFill>
          <a:ln>
            <a:gradFill>
              <a:gsLst>
                <a:gs pos="7000">
                  <a:srgbClr val="1E1C44"/>
                </a:gs>
                <a:gs pos="50000">
                  <a:schemeClr val="bg2">
                    <a:lumMod val="10000"/>
                  </a:schemeClr>
                </a:gs>
                <a:gs pos="100000">
                  <a:schemeClr val="accent6">
                    <a:lumMod val="50000"/>
                    <a:alpha val="50000"/>
                  </a:schemeClr>
                </a:gs>
              </a:gsLst>
              <a:lin ang="5400000" scaled="0"/>
            </a:gradFill>
          </a:ln>
          <a:effectLst>
            <a:outerShdw blurRad="50800" dist="50800" dir="5400000" algn="ctr" rotWithShape="0">
              <a:schemeClr val="bg2">
                <a:lumMod val="75000"/>
              </a:schemeClr>
            </a:outerShdw>
            <a:reflection stA="0" endPos="65000" dist="444500" dir="5400000" sy="-100000" algn="bl" rotWithShape="0"/>
            <a:softEdge rad="0"/>
          </a:effectLst>
        </p:spPr>
        <p:txBody>
          <a:bodyPr anchor="t">
            <a:noAutofit/>
          </a:bodyPr>
          <a:lstStyle/>
          <a:p>
            <a:r>
              <a:rPr lang="en-US" sz="4900" b="1" dirty="0" smtClean="0">
                <a:solidFill>
                  <a:schemeClr val="accent6">
                    <a:lumMod val="60000"/>
                    <a:lumOff val="40000"/>
                  </a:schemeClr>
                </a:solidFill>
                <a:effectLst>
                  <a:outerShdw blurRad="38100" dist="38100" dir="2700000" algn="tl">
                    <a:srgbClr val="000000">
                      <a:alpha val="43137"/>
                    </a:srgbClr>
                  </a:outerShdw>
                </a:effectLst>
                <a:latin typeface="Eras Bold ITC" pitchFamily="34" charset="0"/>
                <a:ea typeface="Verdana" pitchFamily="34" charset="0"/>
                <a:cs typeface="Verdana" pitchFamily="34" charset="0"/>
              </a:rPr>
              <a:t>Signs on Westwood Blvd.</a:t>
            </a:r>
            <a:endParaRPr lang="en-US" sz="4900" b="1" dirty="0">
              <a:solidFill>
                <a:schemeClr val="accent6">
                  <a:lumMod val="60000"/>
                  <a:lumOff val="40000"/>
                </a:schemeClr>
              </a:solidFill>
              <a:effectLst>
                <a:outerShdw blurRad="38100" dist="38100" dir="2700000" algn="tl">
                  <a:srgbClr val="000000">
                    <a:alpha val="43137"/>
                  </a:srgbClr>
                </a:outerShdw>
              </a:effectLst>
              <a:latin typeface="Eras Bold ITC" pitchFamily="34" charset="0"/>
              <a:ea typeface="Verdana" pitchFamily="34" charset="0"/>
              <a:cs typeface="Verdana" pitchFamily="34" charset="0"/>
            </a:endParaRPr>
          </a:p>
        </p:txBody>
      </p:sp>
      <p:pic>
        <p:nvPicPr>
          <p:cNvPr id="4" name="Content Placeholder 11"/>
          <p:cNvPicPr>
            <a:picLocks noGrp="1" noChangeAspect="1"/>
          </p:cNvPicPr>
          <p:nvPr>
            <p:ph idx="1"/>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1994" t="21275" r="31175" b="9234"/>
          <a:stretch/>
        </p:blipFill>
        <p:spPr>
          <a:xfrm>
            <a:off x="685800" y="1186663"/>
            <a:ext cx="4984630" cy="529033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extBox 1"/>
          <p:cNvSpPr txBox="1"/>
          <p:nvPr/>
        </p:nvSpPr>
        <p:spPr>
          <a:xfrm>
            <a:off x="6172200" y="2133600"/>
            <a:ext cx="2743200" cy="37702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700" dirty="0" smtClean="0">
                <a:solidFill>
                  <a:srgbClr val="6E0221"/>
                </a:solidFill>
              </a:rPr>
              <a:t>Repeatedly the state-owned airline has been sanctioned and placed on the “Terrorist List” by the US Department of State. Yet, even though those merchants providing the “services” are well aware of these restrictions, still they openly advertise the services of Iran Air airline and find nothing wrong with profiting from such transactions</a:t>
            </a:r>
            <a:r>
              <a:rPr lang="en-US" dirty="0" smtClean="0">
                <a:solidFill>
                  <a:srgbClr val="6E0221"/>
                </a:solidFill>
              </a:rPr>
              <a:t>.</a:t>
            </a:r>
            <a:endParaRPr lang="en-US" dirty="0">
              <a:solidFill>
                <a:srgbClr val="6E022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855712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9167">
                <a:srgbClr val="6E0221">
                  <a:alpha val="72000"/>
                </a:srgbClr>
              </a:gs>
              <a:gs pos="36000">
                <a:schemeClr val="tx2">
                  <a:lumMod val="50000"/>
                  <a:alpha val="0"/>
                </a:schemeClr>
              </a:gs>
              <a:gs pos="98750">
                <a:srgbClr val="0F1806">
                  <a:alpha val="65000"/>
                </a:srgbClr>
              </a:gs>
              <a:gs pos="64000">
                <a:srgbClr val="1E3868"/>
              </a:gs>
              <a:gs pos="73000">
                <a:srgbClr val="002060">
                  <a:alpha val="87000"/>
                </a:srgbClr>
              </a:gs>
            </a:gsLst>
            <a:lin ang="16200000" scaled="1"/>
          </a:gradFill>
          <a:ln>
            <a:gradFill>
              <a:gsLst>
                <a:gs pos="7000">
                  <a:srgbClr val="1E1C44"/>
                </a:gs>
                <a:gs pos="50000">
                  <a:schemeClr val="bg2">
                    <a:lumMod val="10000"/>
                  </a:schemeClr>
                </a:gs>
                <a:gs pos="100000">
                  <a:schemeClr val="accent6">
                    <a:lumMod val="50000"/>
                    <a:alpha val="50000"/>
                  </a:schemeClr>
                </a:gs>
              </a:gsLst>
              <a:lin ang="5400000" scaled="0"/>
            </a:gradFill>
          </a:ln>
          <a:effectLst>
            <a:outerShdw blurRad="50800" dist="50800" dir="5400000" algn="ctr" rotWithShape="0">
              <a:schemeClr val="bg2">
                <a:lumMod val="75000"/>
              </a:schemeClr>
            </a:outerShdw>
            <a:reflection stA="0" endPos="65000" dist="444500" dir="5400000" sy="-100000" algn="bl" rotWithShape="0"/>
            <a:softEdge rad="0"/>
          </a:effectLst>
        </p:spPr>
        <p:txBody>
          <a:bodyPr/>
          <a:lstStyle/>
          <a:p>
            <a:r>
              <a:rPr lang="en-US" b="1" dirty="0" smtClean="0">
                <a:latin typeface="Eras Bold ITC" pitchFamily="34" charset="0"/>
                <a:ea typeface="Verdana" pitchFamily="34" charset="0"/>
                <a:cs typeface="Verdana" pitchFamily="34" charset="0"/>
              </a:rPr>
              <a:t>Signs on Westwood Blvd.</a:t>
            </a:r>
            <a:endParaRPr lang="en-US" b="1" dirty="0">
              <a:latin typeface="Eras Bold ITC" pitchFamily="34" charset="0"/>
              <a:ea typeface="Verdana" pitchFamily="34" charset="0"/>
              <a:cs typeface="Verdana" pitchFamily="34" charset="0"/>
            </a:endParaRPr>
          </a:p>
        </p:txBody>
      </p:sp>
      <p:pic>
        <p:nvPicPr>
          <p:cNvPr id="12" name="Content Placeholder 11"/>
          <p:cNvPicPr>
            <a:picLocks noGrp="1" noChangeAspect="1"/>
          </p:cNvPicPr>
          <p:nvPr>
            <p:ph sz="half" idx="1"/>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3068" t="22626" r="30739" b="8824"/>
          <a:stretch/>
        </p:blipFill>
        <p:spPr>
          <a:xfrm>
            <a:off x="838200" y="1600200"/>
            <a:ext cx="3581400" cy="38143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5334000" y="2514600"/>
            <a:ext cx="2667000" cy="2569934"/>
          </a:xfrm>
          <a:prstGeom prst="rect">
            <a:avLst/>
          </a:prstGeom>
          <a:noFill/>
        </p:spPr>
        <p:txBody>
          <a:bodyPr wrap="square" rtlCol="0">
            <a:spAutoFit/>
          </a:bodyPr>
          <a:lstStyle/>
          <a:p>
            <a:r>
              <a:rPr lang="en-US" sz="2300" b="1" dirty="0" smtClean="0">
                <a:solidFill>
                  <a:schemeClr val="tx1">
                    <a:lumMod val="95000"/>
                    <a:lumOff val="5000"/>
                  </a:schemeClr>
                </a:solidFill>
              </a:rPr>
              <a:t>If we don’t negotiate with Terrorists, It Would Stand To Reason That We Don’t Do Business With Them Either...</a:t>
            </a:r>
            <a:endParaRPr lang="en-US" sz="2300" b="1" dirty="0">
              <a:solidFill>
                <a:schemeClr val="tx1">
                  <a:lumMod val="95000"/>
                  <a:lumOff val="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434187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thruBlk="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873BB6C-79A2-4226-8327-632D086BF1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5886</TotalTime>
  <Words>3074</Words>
  <Application>Microsoft Macintosh PowerPoint</Application>
  <PresentationFormat>On-screen Show (4:3)</PresentationFormat>
  <Paragraphs>161</Paragraphs>
  <Slides>21</Slides>
  <Notes>8</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How is the IRI ignoring sanctions &amp; Executive Orders &amp; Local Laws in Plain Sight?</vt:lpstr>
      <vt:lpstr>Signs on Westwood Blvd.</vt:lpstr>
      <vt:lpstr>Signs on Westwood Blvd.</vt:lpstr>
      <vt:lpstr>Signs on Westwood Blvd.</vt:lpstr>
      <vt:lpstr>Signs on Westwood Blvd.</vt:lpstr>
      <vt:lpstr>Signs on Westwood Blvd.</vt:lpstr>
      <vt:lpstr>Slide 11</vt:lpstr>
      <vt:lpstr>Signs on Westwood Blvd.</vt:lpstr>
      <vt:lpstr>Slide 13</vt:lpstr>
      <vt:lpstr>Los Angeles Takes Historic Steps on Iran Divestment 2014</vt:lpstr>
      <vt:lpstr>California Commissioner Fingers Insurers for Iran Investments</vt:lpstr>
      <vt:lpstr>Fight escalates over insurance ties to Iran</vt:lpstr>
      <vt:lpstr>Beverly Hills: Just say 'no' to investment in Iran</vt:lpstr>
      <vt:lpstr>Anderson Leads Latest Iran Divestment Measure to Senate Passage</vt:lpstr>
      <vt:lpstr>RESOLUTION REQUESTING THE SAN DIEGO CITY TO IDENTIFY ANY INVESTMENTS IN FOREIGN OWNED COMPANIES WITH BUSINESS OPERATIONS IN IRAN:</vt:lpstr>
      <vt:lpstr>Slide 20</vt:lpstr>
      <vt:lpstr>Keeping California Free. National Security Begins in Every Community. Peace and Prosperity for All Californians.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Wyle E Cyote</dc:creator>
  <cp:lastModifiedBy>Kenneth  R. Timmerman</cp:lastModifiedBy>
  <cp:revision>85</cp:revision>
  <dcterms:created xsi:type="dcterms:W3CDTF">2014-09-12T18:23:01Z</dcterms:created>
  <dcterms:modified xsi:type="dcterms:W3CDTF">2014-09-15T14:19:31Z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TC019648179991</vt:lpwstr>
  </property>
</Properties>
</file>